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14"/>
  </p:notesMasterIdLst>
  <p:handoutMasterIdLst>
    <p:handoutMasterId r:id="rId15"/>
  </p:handoutMasterIdLst>
  <p:sldIdLst>
    <p:sldId id="264" r:id="rId2"/>
    <p:sldId id="265" r:id="rId3"/>
    <p:sldId id="270" r:id="rId4"/>
    <p:sldId id="276" r:id="rId5"/>
    <p:sldId id="272" r:id="rId6"/>
    <p:sldId id="266" r:id="rId7"/>
    <p:sldId id="277" r:id="rId8"/>
    <p:sldId id="273" r:id="rId9"/>
    <p:sldId id="257" r:id="rId10"/>
    <p:sldId id="259" r:id="rId11"/>
    <p:sldId id="267" r:id="rId12"/>
    <p:sldId id="262" r:id="rId13"/>
  </p:sldIdLst>
  <p:sldSz cx="9144000" cy="6858000" type="screen4x3"/>
  <p:notesSz cx="7315200" cy="96012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1267" y="-139"/>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5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B42C-6906-4249-A5B2-44196843DBC5}" type="doc">
      <dgm:prSet loTypeId="urn:microsoft.com/office/officeart/2009/layout/CirclePictureHierarchy" loCatId="hierarchy" qsTypeId="urn:microsoft.com/office/officeart/2005/8/quickstyle/simple1" qsCatId="simple" csTypeId="urn:microsoft.com/office/officeart/2005/8/colors/accent1_2" csCatId="accent1" phldr="1"/>
      <dgm:spPr/>
    </dgm:pt>
    <dgm:pt modelId="{A33F5069-6290-4694-95DB-9C941B5381EC}">
      <dgm:prSet custT="1"/>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100" b="0" i="0" dirty="0" smtClean="0">
              <a:solidFill>
                <a:schemeClr val="accent1"/>
              </a:solidFill>
            </a:rPr>
            <a:t>CEO Chairman</a:t>
          </a:r>
          <a:endParaRPr kumimoji="0" lang="en-US" altLang="en-US" sz="2100" b="0" i="0" u="none" strike="noStrike" cap="none" normalizeH="0" baseline="0" dirty="0">
            <a:ln>
              <a:noFill/>
            </a:ln>
            <a:solidFill>
              <a:schemeClr val="accent1"/>
            </a:solidFill>
            <a:effectLst/>
            <a:latin typeface="+mn-lt"/>
          </a:endParaRPr>
        </a:p>
      </dgm:t>
    </dgm:pt>
    <dgm:pt modelId="{BBDBC80F-0DA3-485A-915E-A1EAFE92FD5B}" type="parTrans" cxnId="{B6F5D429-8354-4D66-84BE-DD666C7ECC52}">
      <dgm:prSet/>
      <dgm:spPr/>
      <dgm:t>
        <a:bodyPr/>
        <a:lstStyle/>
        <a:p>
          <a:endParaRPr lang="en-US"/>
        </a:p>
      </dgm:t>
    </dgm:pt>
    <dgm:pt modelId="{24A9ACE0-9846-40F7-BBC7-EA8670BE5808}" type="sibTrans" cxnId="{B6F5D429-8354-4D66-84BE-DD666C7ECC52}">
      <dgm:prSet/>
      <dgm:spPr/>
      <dgm:t>
        <a:bodyPr/>
        <a:lstStyle/>
        <a:p>
          <a:endParaRPr lang="en-US"/>
        </a:p>
      </dgm:t>
    </dgm:pt>
    <dgm:pt modelId="{41227660-9B83-47C4-945B-8200BA206718}">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accent1"/>
              </a:solidFill>
              <a:effectLst/>
              <a:latin typeface="Arial" panose="020B0604020202020204" pitchFamily="34" charset="0"/>
            </a:rPr>
            <a:t>Project Manager </a:t>
          </a:r>
          <a:endParaRPr kumimoji="0" lang="en-US" altLang="en-US" b="0" i="0" u="none" strike="noStrike" cap="none" normalizeH="0" baseline="0" dirty="0">
            <a:ln>
              <a:noFill/>
            </a:ln>
            <a:solidFill>
              <a:schemeClr val="accent1"/>
            </a:solidFill>
            <a:effectLst/>
            <a:latin typeface="Arial" panose="020B0604020202020204" pitchFamily="34" charset="0"/>
          </a:endParaRPr>
        </a:p>
      </dgm:t>
    </dgm:pt>
    <dgm:pt modelId="{6139C6CB-2A25-4C76-8FA2-5C4803EA7C2C}" type="parTrans" cxnId="{549381C2-587C-476D-95B2-5F9FC6DECDDA}">
      <dgm:prSet/>
      <dgm:spPr/>
      <dgm:t>
        <a:bodyPr/>
        <a:lstStyle/>
        <a:p>
          <a:endParaRPr lang="en-US"/>
        </a:p>
      </dgm:t>
    </dgm:pt>
    <dgm:pt modelId="{93CF39FD-C29A-4605-AA86-4FB7A7544BAF}" type="sibTrans" cxnId="{549381C2-587C-476D-95B2-5F9FC6DECDDA}">
      <dgm:prSet/>
      <dgm:spPr/>
      <dgm:t>
        <a:bodyPr/>
        <a:lstStyle/>
        <a:p>
          <a:endParaRPr lang="en-US"/>
        </a:p>
      </dgm:t>
    </dgm:pt>
    <dgm:pt modelId="{66A42AC6-533B-4089-9C71-8A27A740970C}">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0" i="0" dirty="0" smtClean="0">
              <a:solidFill>
                <a:schemeClr val="accent1"/>
              </a:solidFill>
            </a:rPr>
            <a:t>Head of Engineering Team</a:t>
          </a:r>
          <a:endParaRPr kumimoji="0" lang="en-US" altLang="en-US" b="0" i="0" u="none" strike="noStrike" cap="none" normalizeH="0" baseline="0" dirty="0">
            <a:ln>
              <a:noFill/>
            </a:ln>
            <a:solidFill>
              <a:schemeClr val="accent1"/>
            </a:solidFill>
            <a:effectLst/>
            <a:latin typeface="Arial" panose="020B0604020202020204" pitchFamily="34" charset="0"/>
          </a:endParaRPr>
        </a:p>
      </dgm:t>
    </dgm:pt>
    <dgm:pt modelId="{D819BB70-87A1-4E0F-A505-8D51191B3DC8}" type="parTrans" cxnId="{613D78EE-E3D4-4748-9352-7153F25CDD0B}">
      <dgm:prSet/>
      <dgm:spPr/>
      <dgm:t>
        <a:bodyPr/>
        <a:lstStyle/>
        <a:p>
          <a:endParaRPr lang="en-US"/>
        </a:p>
      </dgm:t>
    </dgm:pt>
    <dgm:pt modelId="{83F63531-7B47-4D44-97A9-2C3F86D2B7EA}" type="sibTrans" cxnId="{613D78EE-E3D4-4748-9352-7153F25CDD0B}">
      <dgm:prSet/>
      <dgm:spPr/>
      <dgm:t>
        <a:bodyPr/>
        <a:lstStyle/>
        <a:p>
          <a:endParaRPr lang="en-US"/>
        </a:p>
      </dgm:t>
    </dgm:pt>
    <dgm:pt modelId="{CA780EC7-BE62-4847-A160-122BE1E6341C}">
      <dgm:prSet/>
      <dgm:spPr/>
      <dgm: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0" i="0" dirty="0" smtClean="0">
              <a:solidFill>
                <a:schemeClr val="accent1"/>
              </a:solidFill>
            </a:rPr>
            <a:t>Sale and Promotion</a:t>
          </a:r>
          <a:endParaRPr kumimoji="0" lang="en-US" altLang="en-US" b="0" i="0" u="none" strike="noStrike" cap="none" normalizeH="0" baseline="0" dirty="0">
            <a:ln>
              <a:noFill/>
            </a:ln>
            <a:solidFill>
              <a:schemeClr val="accent1"/>
            </a:solidFill>
            <a:effectLst/>
            <a:latin typeface="Arial" panose="020B0604020202020204" pitchFamily="34" charset="0"/>
          </a:endParaRPr>
        </a:p>
      </dgm:t>
    </dgm:pt>
    <dgm:pt modelId="{87497913-C19A-4576-9D13-0C7099411E63}" type="parTrans" cxnId="{BEE0C601-59EE-43E3-B054-675F4F0AF854}">
      <dgm:prSet/>
      <dgm:spPr/>
      <dgm:t>
        <a:bodyPr/>
        <a:lstStyle/>
        <a:p>
          <a:endParaRPr lang="en-US"/>
        </a:p>
      </dgm:t>
    </dgm:pt>
    <dgm:pt modelId="{B8B04013-D9FE-4DBA-87A7-F564B74EB50E}" type="sibTrans" cxnId="{BEE0C601-59EE-43E3-B054-675F4F0AF854}">
      <dgm:prSet/>
      <dgm:spPr/>
      <dgm:t>
        <a:bodyPr/>
        <a:lstStyle/>
        <a:p>
          <a:endParaRPr lang="en-US"/>
        </a:p>
      </dgm:t>
    </dgm:pt>
    <dgm:pt modelId="{40C90D14-8449-4BE1-B60C-575F1AB8103D}" type="pres">
      <dgm:prSet presAssocID="{7610B42C-6906-4249-A5B2-44196843DBC5}" presName="hierChild1" presStyleCnt="0">
        <dgm:presLayoutVars>
          <dgm:chPref val="1"/>
          <dgm:dir/>
          <dgm:animOne val="branch"/>
          <dgm:animLvl val="lvl"/>
          <dgm:resizeHandles/>
        </dgm:presLayoutVars>
      </dgm:prSet>
      <dgm:spPr/>
    </dgm:pt>
    <dgm:pt modelId="{8400D5A9-F641-4AE8-AF3E-25865123BDB9}" type="pres">
      <dgm:prSet presAssocID="{A33F5069-6290-4694-95DB-9C941B5381EC}" presName="hierRoot1" presStyleCnt="0"/>
      <dgm:spPr/>
    </dgm:pt>
    <dgm:pt modelId="{501901EE-005A-4C9D-A4AE-FF27EAA772F0}" type="pres">
      <dgm:prSet presAssocID="{A33F5069-6290-4694-95DB-9C941B5381EC}" presName="composite" presStyleCnt="0"/>
      <dgm:spPr/>
    </dgm:pt>
    <dgm:pt modelId="{F76E7B19-4B18-47EC-A252-667883DC2E89}" type="pres">
      <dgm:prSet presAssocID="{A33F5069-6290-4694-95DB-9C941B5381EC}" presName="image" presStyleLbl="node0" presStyleIdx="0" presStyleCnt="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people at table with laptop"/>
        </a:ext>
      </dgm:extLst>
    </dgm:pt>
    <dgm:pt modelId="{FD7EE35F-B47D-4EA0-8E2A-6CF8075D62BF}" type="pres">
      <dgm:prSet presAssocID="{A33F5069-6290-4694-95DB-9C941B5381EC}" presName="text" presStyleLbl="revTx" presStyleIdx="0" presStyleCnt="4">
        <dgm:presLayoutVars>
          <dgm:chPref val="3"/>
        </dgm:presLayoutVars>
      </dgm:prSet>
      <dgm:spPr/>
      <dgm:t>
        <a:bodyPr/>
        <a:lstStyle/>
        <a:p>
          <a:endParaRPr lang="en-US"/>
        </a:p>
      </dgm:t>
    </dgm:pt>
    <dgm:pt modelId="{56D315C3-4609-4AFA-98F0-A017305ED192}" type="pres">
      <dgm:prSet presAssocID="{A33F5069-6290-4694-95DB-9C941B5381EC}" presName="hierChild2" presStyleCnt="0"/>
      <dgm:spPr/>
    </dgm:pt>
    <dgm:pt modelId="{1F7C860E-689B-4F59-8767-6DA25C6D0388}" type="pres">
      <dgm:prSet presAssocID="{6139C6CB-2A25-4C76-8FA2-5C4803EA7C2C}" presName="Name10" presStyleLbl="parChTrans1D2" presStyleIdx="0" presStyleCnt="3"/>
      <dgm:spPr/>
      <dgm:t>
        <a:bodyPr/>
        <a:lstStyle/>
        <a:p>
          <a:endParaRPr lang="en-US"/>
        </a:p>
      </dgm:t>
    </dgm:pt>
    <dgm:pt modelId="{A3A5701A-D1EA-492A-B5B4-7951924F67D0}" type="pres">
      <dgm:prSet presAssocID="{41227660-9B83-47C4-945B-8200BA206718}" presName="hierRoot2" presStyleCnt="0"/>
      <dgm:spPr/>
    </dgm:pt>
    <dgm:pt modelId="{43C468BA-07D3-480C-A248-60B71D857325}" type="pres">
      <dgm:prSet presAssocID="{41227660-9B83-47C4-945B-8200BA206718}" presName="composite2" presStyleCnt="0"/>
      <dgm:spPr/>
    </dgm:pt>
    <dgm:pt modelId="{4A03A074-EFA3-45B4-841E-A443DA347463}" type="pres">
      <dgm:prSet presAssocID="{41227660-9B83-47C4-945B-8200BA206718}" presName="image2" presStyleLbl="node2" presStyleIdx="0"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dgm:spPr>
      <dgm:extLst>
        <a:ext uri="{E40237B7-FDA0-4F09-8148-C483321AD2D9}">
          <dgm14:cNvPr xmlns:dgm14="http://schemas.microsoft.com/office/drawing/2010/diagram" id="0" name="" descr="office inside, team"/>
        </a:ext>
      </dgm:extLst>
    </dgm:pt>
    <dgm:pt modelId="{E36EF713-68EF-4B4A-BC8C-6FE34490D66F}" type="pres">
      <dgm:prSet presAssocID="{41227660-9B83-47C4-945B-8200BA206718}" presName="text2" presStyleLbl="revTx" presStyleIdx="1" presStyleCnt="4">
        <dgm:presLayoutVars>
          <dgm:chPref val="3"/>
        </dgm:presLayoutVars>
      </dgm:prSet>
      <dgm:spPr/>
      <dgm:t>
        <a:bodyPr/>
        <a:lstStyle/>
        <a:p>
          <a:endParaRPr lang="en-US"/>
        </a:p>
      </dgm:t>
    </dgm:pt>
    <dgm:pt modelId="{95FB91B5-092D-406D-B487-7351B289C151}" type="pres">
      <dgm:prSet presAssocID="{41227660-9B83-47C4-945B-8200BA206718}" presName="hierChild3" presStyleCnt="0"/>
      <dgm:spPr/>
    </dgm:pt>
    <dgm:pt modelId="{47D249F9-3100-43F8-AEE7-C736DB6FDCF7}" type="pres">
      <dgm:prSet presAssocID="{D819BB70-87A1-4E0F-A505-8D51191B3DC8}" presName="Name10" presStyleLbl="parChTrans1D2" presStyleIdx="1" presStyleCnt="3"/>
      <dgm:spPr/>
      <dgm:t>
        <a:bodyPr/>
        <a:lstStyle/>
        <a:p>
          <a:endParaRPr lang="en-US"/>
        </a:p>
      </dgm:t>
    </dgm:pt>
    <dgm:pt modelId="{3F0EA3BA-A318-472C-99B0-EB15E851E461}" type="pres">
      <dgm:prSet presAssocID="{66A42AC6-533B-4089-9C71-8A27A740970C}" presName="hierRoot2" presStyleCnt="0"/>
      <dgm:spPr/>
    </dgm:pt>
    <dgm:pt modelId="{1573A252-43B9-4537-9E17-A27A476926EE}" type="pres">
      <dgm:prSet presAssocID="{66A42AC6-533B-4089-9C71-8A27A740970C}" presName="composite2" presStyleCnt="0"/>
      <dgm:spPr/>
    </dgm:pt>
    <dgm:pt modelId="{B53A187B-364D-46A5-9ADA-2BCBAB96EA3C}" type="pres">
      <dgm:prSet presAssocID="{66A42AC6-533B-4089-9C71-8A27A740970C}" presName="image2" presStyleLbl="node2"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dgm:spPr>
      <dgm:extLst>
        <a:ext uri="{E40237B7-FDA0-4F09-8148-C483321AD2D9}">
          <dgm14:cNvPr xmlns:dgm14="http://schemas.microsoft.com/office/drawing/2010/diagram" id="0" name="" descr="working on laptop"/>
        </a:ext>
      </dgm:extLst>
    </dgm:pt>
    <dgm:pt modelId="{12A8CD0A-DFEC-4A3E-9DC0-AC77667C5952}" type="pres">
      <dgm:prSet presAssocID="{66A42AC6-533B-4089-9C71-8A27A740970C}" presName="text2" presStyleLbl="revTx" presStyleIdx="2" presStyleCnt="4">
        <dgm:presLayoutVars>
          <dgm:chPref val="3"/>
        </dgm:presLayoutVars>
      </dgm:prSet>
      <dgm:spPr/>
      <dgm:t>
        <a:bodyPr/>
        <a:lstStyle/>
        <a:p>
          <a:endParaRPr lang="en-US"/>
        </a:p>
      </dgm:t>
    </dgm:pt>
    <dgm:pt modelId="{BE31ECEA-DB25-41B0-B9D3-F8F9C29776CF}" type="pres">
      <dgm:prSet presAssocID="{66A42AC6-533B-4089-9C71-8A27A740970C}" presName="hierChild3" presStyleCnt="0"/>
      <dgm:spPr/>
    </dgm:pt>
    <dgm:pt modelId="{45BE0677-C84B-4A7F-A7C8-250CEE6EB4A6}" type="pres">
      <dgm:prSet presAssocID="{87497913-C19A-4576-9D13-0C7099411E63}" presName="Name10" presStyleLbl="parChTrans1D2" presStyleIdx="2" presStyleCnt="3"/>
      <dgm:spPr/>
      <dgm:t>
        <a:bodyPr/>
        <a:lstStyle/>
        <a:p>
          <a:endParaRPr lang="en-US"/>
        </a:p>
      </dgm:t>
    </dgm:pt>
    <dgm:pt modelId="{2CABD126-419A-4AE2-907A-E1AA56133BCE}" type="pres">
      <dgm:prSet presAssocID="{CA780EC7-BE62-4847-A160-122BE1E6341C}" presName="hierRoot2" presStyleCnt="0"/>
      <dgm:spPr/>
    </dgm:pt>
    <dgm:pt modelId="{6EF8E515-3310-4947-832E-FC2A9995AC2D}" type="pres">
      <dgm:prSet presAssocID="{CA780EC7-BE62-4847-A160-122BE1E6341C}" presName="composite2" presStyleCnt="0"/>
      <dgm:spPr/>
    </dgm:pt>
    <dgm:pt modelId="{8F081AD9-C381-49A8-AAA1-22147CC47395}" type="pres">
      <dgm:prSet presAssocID="{CA780EC7-BE62-4847-A160-122BE1E6341C}" presName="image2" presStyleLbl="node2"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6000" b="-16000"/>
          </a:stretch>
        </a:blipFill>
      </dgm:spPr>
      <dgm:extLst>
        <a:ext uri="{E40237B7-FDA0-4F09-8148-C483321AD2D9}">
          <dgm14:cNvPr xmlns:dgm14="http://schemas.microsoft.com/office/drawing/2010/diagram" id="0" name="" descr="laptop work, closeup"/>
        </a:ext>
      </dgm:extLst>
    </dgm:pt>
    <dgm:pt modelId="{874A59E1-4D87-48FC-B01D-60F2A163B27F}" type="pres">
      <dgm:prSet presAssocID="{CA780EC7-BE62-4847-A160-122BE1E6341C}" presName="text2" presStyleLbl="revTx" presStyleIdx="3" presStyleCnt="4">
        <dgm:presLayoutVars>
          <dgm:chPref val="3"/>
        </dgm:presLayoutVars>
      </dgm:prSet>
      <dgm:spPr/>
      <dgm:t>
        <a:bodyPr/>
        <a:lstStyle/>
        <a:p>
          <a:endParaRPr lang="en-US"/>
        </a:p>
      </dgm:t>
    </dgm:pt>
    <dgm:pt modelId="{0FCD2EF7-E1A2-4220-8170-E96CEB1A31F0}" type="pres">
      <dgm:prSet presAssocID="{CA780EC7-BE62-4847-A160-122BE1E6341C}" presName="hierChild3" presStyleCnt="0"/>
      <dgm:spPr/>
    </dgm:pt>
  </dgm:ptLst>
  <dgm:cxnLst>
    <dgm:cxn modelId="{AB37ECAF-9BDE-45D0-99D0-89034414B9DF}" type="presOf" srcId="{CA780EC7-BE62-4847-A160-122BE1E6341C}" destId="{874A59E1-4D87-48FC-B01D-60F2A163B27F}" srcOrd="0" destOrd="0" presId="urn:microsoft.com/office/officeart/2009/layout/CirclePictureHierarchy"/>
    <dgm:cxn modelId="{337DA699-21E5-4544-BB63-A9AD876FA151}" type="presOf" srcId="{D819BB70-87A1-4E0F-A505-8D51191B3DC8}" destId="{47D249F9-3100-43F8-AEE7-C736DB6FDCF7}" srcOrd="0" destOrd="0" presId="urn:microsoft.com/office/officeart/2009/layout/CirclePictureHierarchy"/>
    <dgm:cxn modelId="{F3982F63-2D29-48C6-AA1E-688E8A7C9864}" type="presOf" srcId="{41227660-9B83-47C4-945B-8200BA206718}" destId="{E36EF713-68EF-4B4A-BC8C-6FE34490D66F}" srcOrd="0" destOrd="0" presId="urn:microsoft.com/office/officeart/2009/layout/CirclePictureHierarchy"/>
    <dgm:cxn modelId="{71C9FE2C-3812-46DF-A260-D3920F82C6FF}" type="presOf" srcId="{7610B42C-6906-4249-A5B2-44196843DBC5}" destId="{40C90D14-8449-4BE1-B60C-575F1AB8103D}" srcOrd="0" destOrd="0" presId="urn:microsoft.com/office/officeart/2009/layout/CirclePictureHierarchy"/>
    <dgm:cxn modelId="{13186675-D6C8-4BB7-A56E-786E029058FC}" type="presOf" srcId="{6139C6CB-2A25-4C76-8FA2-5C4803EA7C2C}" destId="{1F7C860E-689B-4F59-8767-6DA25C6D0388}" srcOrd="0" destOrd="0" presId="urn:microsoft.com/office/officeart/2009/layout/CirclePictureHierarchy"/>
    <dgm:cxn modelId="{549381C2-587C-476D-95B2-5F9FC6DECDDA}" srcId="{A33F5069-6290-4694-95DB-9C941B5381EC}" destId="{41227660-9B83-47C4-945B-8200BA206718}" srcOrd="0" destOrd="0" parTransId="{6139C6CB-2A25-4C76-8FA2-5C4803EA7C2C}" sibTransId="{93CF39FD-C29A-4605-AA86-4FB7A7544BAF}"/>
    <dgm:cxn modelId="{613D78EE-E3D4-4748-9352-7153F25CDD0B}" srcId="{A33F5069-6290-4694-95DB-9C941B5381EC}" destId="{66A42AC6-533B-4089-9C71-8A27A740970C}" srcOrd="1" destOrd="0" parTransId="{D819BB70-87A1-4E0F-A505-8D51191B3DC8}" sibTransId="{83F63531-7B47-4D44-97A9-2C3F86D2B7EA}"/>
    <dgm:cxn modelId="{F22EBD35-10E7-461B-970D-F4620D622FA5}" type="presOf" srcId="{A33F5069-6290-4694-95DB-9C941B5381EC}" destId="{FD7EE35F-B47D-4EA0-8E2A-6CF8075D62BF}" srcOrd="0" destOrd="0" presId="urn:microsoft.com/office/officeart/2009/layout/CirclePictureHierarchy"/>
    <dgm:cxn modelId="{BEE0C601-59EE-43E3-B054-675F4F0AF854}" srcId="{A33F5069-6290-4694-95DB-9C941B5381EC}" destId="{CA780EC7-BE62-4847-A160-122BE1E6341C}" srcOrd="2" destOrd="0" parTransId="{87497913-C19A-4576-9D13-0C7099411E63}" sibTransId="{B8B04013-D9FE-4DBA-87A7-F564B74EB50E}"/>
    <dgm:cxn modelId="{57C4F8D8-A02F-48C7-A111-7032A9601F79}" type="presOf" srcId="{87497913-C19A-4576-9D13-0C7099411E63}" destId="{45BE0677-C84B-4A7F-A7C8-250CEE6EB4A6}" srcOrd="0" destOrd="0" presId="urn:microsoft.com/office/officeart/2009/layout/CirclePictureHierarchy"/>
    <dgm:cxn modelId="{D818FEAC-E991-451B-96B8-DC8A1F64DE80}" type="presOf" srcId="{66A42AC6-533B-4089-9C71-8A27A740970C}" destId="{12A8CD0A-DFEC-4A3E-9DC0-AC77667C5952}" srcOrd="0" destOrd="0" presId="urn:microsoft.com/office/officeart/2009/layout/CirclePictureHierarchy"/>
    <dgm:cxn modelId="{B6F5D429-8354-4D66-84BE-DD666C7ECC52}" srcId="{7610B42C-6906-4249-A5B2-44196843DBC5}" destId="{A33F5069-6290-4694-95DB-9C941B5381EC}" srcOrd="0" destOrd="0" parTransId="{BBDBC80F-0DA3-485A-915E-A1EAFE92FD5B}" sibTransId="{24A9ACE0-9846-40F7-BBC7-EA8670BE5808}"/>
    <dgm:cxn modelId="{D5D91F13-EE52-4019-9CC2-CBD1D9EF236C}" type="presParOf" srcId="{40C90D14-8449-4BE1-B60C-575F1AB8103D}" destId="{8400D5A9-F641-4AE8-AF3E-25865123BDB9}" srcOrd="0" destOrd="0" presId="urn:microsoft.com/office/officeart/2009/layout/CirclePictureHierarchy"/>
    <dgm:cxn modelId="{2C290799-0BEF-4B35-93A2-1DF247971DD6}" type="presParOf" srcId="{8400D5A9-F641-4AE8-AF3E-25865123BDB9}" destId="{501901EE-005A-4C9D-A4AE-FF27EAA772F0}" srcOrd="0" destOrd="0" presId="urn:microsoft.com/office/officeart/2009/layout/CirclePictureHierarchy"/>
    <dgm:cxn modelId="{F2165598-BC26-4308-A93B-B292490E757E}" type="presParOf" srcId="{501901EE-005A-4C9D-A4AE-FF27EAA772F0}" destId="{F76E7B19-4B18-47EC-A252-667883DC2E89}" srcOrd="0" destOrd="0" presId="urn:microsoft.com/office/officeart/2009/layout/CirclePictureHierarchy"/>
    <dgm:cxn modelId="{592BE7BA-84BA-40CF-B9E6-F8707E0177A5}" type="presParOf" srcId="{501901EE-005A-4C9D-A4AE-FF27EAA772F0}" destId="{FD7EE35F-B47D-4EA0-8E2A-6CF8075D62BF}" srcOrd="1" destOrd="0" presId="urn:microsoft.com/office/officeart/2009/layout/CirclePictureHierarchy"/>
    <dgm:cxn modelId="{665FB7B7-FEA2-4D70-A82C-38BBCF568A23}" type="presParOf" srcId="{8400D5A9-F641-4AE8-AF3E-25865123BDB9}" destId="{56D315C3-4609-4AFA-98F0-A017305ED192}" srcOrd="1" destOrd="0" presId="urn:microsoft.com/office/officeart/2009/layout/CirclePictureHierarchy"/>
    <dgm:cxn modelId="{94C0CDA1-1C6C-4F32-90B0-66741F44E164}" type="presParOf" srcId="{56D315C3-4609-4AFA-98F0-A017305ED192}" destId="{1F7C860E-689B-4F59-8767-6DA25C6D0388}" srcOrd="0" destOrd="0" presId="urn:microsoft.com/office/officeart/2009/layout/CirclePictureHierarchy"/>
    <dgm:cxn modelId="{10161FFB-4516-431D-9795-10BAEAD3B7DC}" type="presParOf" srcId="{56D315C3-4609-4AFA-98F0-A017305ED192}" destId="{A3A5701A-D1EA-492A-B5B4-7951924F67D0}" srcOrd="1" destOrd="0" presId="urn:microsoft.com/office/officeart/2009/layout/CirclePictureHierarchy"/>
    <dgm:cxn modelId="{9EA9DD37-ED7A-479B-B47D-8954DA8912A4}" type="presParOf" srcId="{A3A5701A-D1EA-492A-B5B4-7951924F67D0}" destId="{43C468BA-07D3-480C-A248-60B71D857325}" srcOrd="0" destOrd="0" presId="urn:microsoft.com/office/officeart/2009/layout/CirclePictureHierarchy"/>
    <dgm:cxn modelId="{291D4FD3-4E8A-493A-B86B-EC36E6DF7E9C}" type="presParOf" srcId="{43C468BA-07D3-480C-A248-60B71D857325}" destId="{4A03A074-EFA3-45B4-841E-A443DA347463}" srcOrd="0" destOrd="0" presId="urn:microsoft.com/office/officeart/2009/layout/CirclePictureHierarchy"/>
    <dgm:cxn modelId="{EFBE9B1C-777C-4BA4-8D3A-A98F53765FBB}" type="presParOf" srcId="{43C468BA-07D3-480C-A248-60B71D857325}" destId="{E36EF713-68EF-4B4A-BC8C-6FE34490D66F}" srcOrd="1" destOrd="0" presId="urn:microsoft.com/office/officeart/2009/layout/CirclePictureHierarchy"/>
    <dgm:cxn modelId="{60947D1D-812A-43BC-AE6F-AFAF1C408A94}" type="presParOf" srcId="{A3A5701A-D1EA-492A-B5B4-7951924F67D0}" destId="{95FB91B5-092D-406D-B487-7351B289C151}" srcOrd="1" destOrd="0" presId="urn:microsoft.com/office/officeart/2009/layout/CirclePictureHierarchy"/>
    <dgm:cxn modelId="{5D3838B7-AD36-4DBB-9185-56DD73E94F6A}" type="presParOf" srcId="{56D315C3-4609-4AFA-98F0-A017305ED192}" destId="{47D249F9-3100-43F8-AEE7-C736DB6FDCF7}" srcOrd="2" destOrd="0" presId="urn:microsoft.com/office/officeart/2009/layout/CirclePictureHierarchy"/>
    <dgm:cxn modelId="{1AE40713-4B71-45B1-BDDE-E73EC588452E}" type="presParOf" srcId="{56D315C3-4609-4AFA-98F0-A017305ED192}" destId="{3F0EA3BA-A318-472C-99B0-EB15E851E461}" srcOrd="3" destOrd="0" presId="urn:microsoft.com/office/officeart/2009/layout/CirclePictureHierarchy"/>
    <dgm:cxn modelId="{6989FBA4-A7F8-426A-A12E-841B2703DEC4}" type="presParOf" srcId="{3F0EA3BA-A318-472C-99B0-EB15E851E461}" destId="{1573A252-43B9-4537-9E17-A27A476926EE}" srcOrd="0" destOrd="0" presId="urn:microsoft.com/office/officeart/2009/layout/CirclePictureHierarchy"/>
    <dgm:cxn modelId="{22F0907C-1ADC-405D-92A7-30D9C219C04A}" type="presParOf" srcId="{1573A252-43B9-4537-9E17-A27A476926EE}" destId="{B53A187B-364D-46A5-9ADA-2BCBAB96EA3C}" srcOrd="0" destOrd="0" presId="urn:microsoft.com/office/officeart/2009/layout/CirclePictureHierarchy"/>
    <dgm:cxn modelId="{1094A9CD-F37B-46D3-A62A-4CE6EDF5278D}" type="presParOf" srcId="{1573A252-43B9-4537-9E17-A27A476926EE}" destId="{12A8CD0A-DFEC-4A3E-9DC0-AC77667C5952}" srcOrd="1" destOrd="0" presId="urn:microsoft.com/office/officeart/2009/layout/CirclePictureHierarchy"/>
    <dgm:cxn modelId="{82A8176C-9F1A-45BC-AAF3-2F12E3A725BA}" type="presParOf" srcId="{3F0EA3BA-A318-472C-99B0-EB15E851E461}" destId="{BE31ECEA-DB25-41B0-B9D3-F8F9C29776CF}" srcOrd="1" destOrd="0" presId="urn:microsoft.com/office/officeart/2009/layout/CirclePictureHierarchy"/>
    <dgm:cxn modelId="{EE2C0FF0-4EB3-41AE-A101-323C9044FBBB}" type="presParOf" srcId="{56D315C3-4609-4AFA-98F0-A017305ED192}" destId="{45BE0677-C84B-4A7F-A7C8-250CEE6EB4A6}" srcOrd="4" destOrd="0" presId="urn:microsoft.com/office/officeart/2009/layout/CirclePictureHierarchy"/>
    <dgm:cxn modelId="{ADDF49E2-2988-460E-A898-D66CDAFBBA9D}" type="presParOf" srcId="{56D315C3-4609-4AFA-98F0-A017305ED192}" destId="{2CABD126-419A-4AE2-907A-E1AA56133BCE}" srcOrd="5" destOrd="0" presId="urn:microsoft.com/office/officeart/2009/layout/CirclePictureHierarchy"/>
    <dgm:cxn modelId="{D0C1C80B-C469-42F9-A62F-5E9E75723072}" type="presParOf" srcId="{2CABD126-419A-4AE2-907A-E1AA56133BCE}" destId="{6EF8E515-3310-4947-832E-FC2A9995AC2D}" srcOrd="0" destOrd="0" presId="urn:microsoft.com/office/officeart/2009/layout/CirclePictureHierarchy"/>
    <dgm:cxn modelId="{936DD6E1-7578-4519-A37F-5DBAA1124FC5}" type="presParOf" srcId="{6EF8E515-3310-4947-832E-FC2A9995AC2D}" destId="{8F081AD9-C381-49A8-AAA1-22147CC47395}" srcOrd="0" destOrd="0" presId="urn:microsoft.com/office/officeart/2009/layout/CirclePictureHierarchy"/>
    <dgm:cxn modelId="{E98F354D-91D5-4757-B8F4-AE2913B39CE2}" type="presParOf" srcId="{6EF8E515-3310-4947-832E-FC2A9995AC2D}" destId="{874A59E1-4D87-48FC-B01D-60F2A163B27F}" srcOrd="1" destOrd="0" presId="urn:microsoft.com/office/officeart/2009/layout/CirclePictureHierarchy"/>
    <dgm:cxn modelId="{CA22BD2A-74FC-408A-AB0D-3EAB0E9AD066}" type="presParOf" srcId="{2CABD126-419A-4AE2-907A-E1AA56133BCE}" destId="{0FCD2EF7-E1A2-4220-8170-E96CEB1A31F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E0677-C84B-4A7F-A7C8-250CEE6EB4A6}">
      <dsp:nvSpPr>
        <dsp:cNvPr id="0" name=""/>
        <dsp:cNvSpPr/>
      </dsp:nvSpPr>
      <dsp:spPr>
        <a:xfrm>
          <a:off x="3343274" y="1363265"/>
          <a:ext cx="2828924" cy="324040"/>
        </a:xfrm>
        <a:custGeom>
          <a:avLst/>
          <a:gdLst/>
          <a:ahLst/>
          <a:cxnLst/>
          <a:rect l="0" t="0" r="0" b="0"/>
          <a:pathLst>
            <a:path>
              <a:moveTo>
                <a:pt x="0" y="0"/>
              </a:moveTo>
              <a:lnTo>
                <a:pt x="0" y="163306"/>
              </a:lnTo>
              <a:lnTo>
                <a:pt x="2828924" y="163306"/>
              </a:lnTo>
              <a:lnTo>
                <a:pt x="2828924" y="32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249F9-3100-43F8-AEE7-C736DB6FDCF7}">
      <dsp:nvSpPr>
        <dsp:cNvPr id="0" name=""/>
        <dsp:cNvSpPr/>
      </dsp:nvSpPr>
      <dsp:spPr>
        <a:xfrm>
          <a:off x="3297554" y="1363265"/>
          <a:ext cx="91440" cy="324040"/>
        </a:xfrm>
        <a:custGeom>
          <a:avLst/>
          <a:gdLst/>
          <a:ahLst/>
          <a:cxnLst/>
          <a:rect l="0" t="0" r="0" b="0"/>
          <a:pathLst>
            <a:path>
              <a:moveTo>
                <a:pt x="45720" y="0"/>
              </a:moveTo>
              <a:lnTo>
                <a:pt x="45720" y="32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C860E-689B-4F59-8767-6DA25C6D0388}">
      <dsp:nvSpPr>
        <dsp:cNvPr id="0" name=""/>
        <dsp:cNvSpPr/>
      </dsp:nvSpPr>
      <dsp:spPr>
        <a:xfrm>
          <a:off x="514349" y="1363265"/>
          <a:ext cx="2828925" cy="324040"/>
        </a:xfrm>
        <a:custGeom>
          <a:avLst/>
          <a:gdLst/>
          <a:ahLst/>
          <a:cxnLst/>
          <a:rect l="0" t="0" r="0" b="0"/>
          <a:pathLst>
            <a:path>
              <a:moveTo>
                <a:pt x="2828925" y="0"/>
              </a:moveTo>
              <a:lnTo>
                <a:pt x="2828925" y="163306"/>
              </a:lnTo>
              <a:lnTo>
                <a:pt x="0" y="163306"/>
              </a:lnTo>
              <a:lnTo>
                <a:pt x="0" y="32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E7B19-4B18-47EC-A252-667883DC2E89}">
      <dsp:nvSpPr>
        <dsp:cNvPr id="0" name=""/>
        <dsp:cNvSpPr/>
      </dsp:nvSpPr>
      <dsp:spPr>
        <a:xfrm>
          <a:off x="2828925" y="334565"/>
          <a:ext cx="1028699" cy="102869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EE35F-B47D-4EA0-8E2A-6CF8075D62BF}">
      <dsp:nvSpPr>
        <dsp:cNvPr id="0" name=""/>
        <dsp:cNvSpPr/>
      </dsp:nvSpPr>
      <dsp:spPr>
        <a:xfrm>
          <a:off x="3857624" y="331993"/>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100" b="0" i="0" kern="1200" dirty="0" smtClean="0">
              <a:solidFill>
                <a:schemeClr val="accent1"/>
              </a:solidFill>
            </a:rPr>
            <a:t>CEO Chairman</a:t>
          </a:r>
          <a:endParaRPr kumimoji="0" lang="en-US" altLang="en-US" sz="2100" b="0" i="0" u="none" strike="noStrike" kern="1200" cap="none" normalizeH="0" baseline="0" dirty="0">
            <a:ln>
              <a:noFill/>
            </a:ln>
            <a:solidFill>
              <a:schemeClr val="accent1"/>
            </a:solidFill>
            <a:effectLst/>
            <a:latin typeface="+mn-lt"/>
          </a:endParaRPr>
        </a:p>
      </dsp:txBody>
      <dsp:txXfrm>
        <a:off x="3857624" y="331993"/>
        <a:ext cx="1543050" cy="1028699"/>
      </dsp:txXfrm>
    </dsp:sp>
    <dsp:sp modelId="{4A03A074-EFA3-45B4-841E-A443DA347463}">
      <dsp:nvSpPr>
        <dsp:cNvPr id="0" name=""/>
        <dsp:cNvSpPr/>
      </dsp:nvSpPr>
      <dsp:spPr>
        <a:xfrm>
          <a:off x="0" y="1687306"/>
          <a:ext cx="1028699" cy="102869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EF713-68EF-4B4A-BC8C-6FE34490D66F}">
      <dsp:nvSpPr>
        <dsp:cNvPr id="0" name=""/>
        <dsp:cNvSpPr/>
      </dsp:nvSpPr>
      <dsp:spPr>
        <a:xfrm>
          <a:off x="1028699" y="1684734"/>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kern="1200" cap="none" normalizeH="0" baseline="0" dirty="0" smtClean="0">
              <a:ln>
                <a:noFill/>
              </a:ln>
              <a:solidFill>
                <a:schemeClr val="accent1"/>
              </a:solidFill>
              <a:effectLst/>
              <a:latin typeface="Arial" panose="020B0604020202020204" pitchFamily="34" charset="0"/>
            </a:rPr>
            <a:t>Project Manager </a:t>
          </a:r>
          <a:endParaRPr kumimoji="0" lang="en-US" altLang="en-US" sz="1900" b="0" i="0" u="none" strike="noStrike" kern="1200" cap="none" normalizeH="0" baseline="0" dirty="0">
            <a:ln>
              <a:noFill/>
            </a:ln>
            <a:solidFill>
              <a:schemeClr val="accent1"/>
            </a:solidFill>
            <a:effectLst/>
            <a:latin typeface="Arial" panose="020B0604020202020204" pitchFamily="34" charset="0"/>
          </a:endParaRPr>
        </a:p>
      </dsp:txBody>
      <dsp:txXfrm>
        <a:off x="1028699" y="1684734"/>
        <a:ext cx="1543050" cy="1028699"/>
      </dsp:txXfrm>
    </dsp:sp>
    <dsp:sp modelId="{B53A187B-364D-46A5-9ADA-2BCBAB96EA3C}">
      <dsp:nvSpPr>
        <dsp:cNvPr id="0" name=""/>
        <dsp:cNvSpPr/>
      </dsp:nvSpPr>
      <dsp:spPr>
        <a:xfrm>
          <a:off x="2828924" y="1687306"/>
          <a:ext cx="1028699" cy="10286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8CD0A-DFEC-4A3E-9DC0-AC77667C5952}">
      <dsp:nvSpPr>
        <dsp:cNvPr id="0" name=""/>
        <dsp:cNvSpPr/>
      </dsp:nvSpPr>
      <dsp:spPr>
        <a:xfrm>
          <a:off x="3857624" y="1684734"/>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900" b="0" i="0" kern="1200" dirty="0" smtClean="0">
              <a:solidFill>
                <a:schemeClr val="accent1"/>
              </a:solidFill>
            </a:rPr>
            <a:t>Head of Engineering Team</a:t>
          </a:r>
          <a:endParaRPr kumimoji="0" lang="en-US" altLang="en-US" sz="1900" b="0" i="0" u="none" strike="noStrike" kern="1200" cap="none" normalizeH="0" baseline="0" dirty="0">
            <a:ln>
              <a:noFill/>
            </a:ln>
            <a:solidFill>
              <a:schemeClr val="accent1"/>
            </a:solidFill>
            <a:effectLst/>
            <a:latin typeface="Arial" panose="020B0604020202020204" pitchFamily="34" charset="0"/>
          </a:endParaRPr>
        </a:p>
      </dsp:txBody>
      <dsp:txXfrm>
        <a:off x="3857624" y="1684734"/>
        <a:ext cx="1543050" cy="1028699"/>
      </dsp:txXfrm>
    </dsp:sp>
    <dsp:sp modelId="{8F081AD9-C381-49A8-AAA1-22147CC47395}">
      <dsp:nvSpPr>
        <dsp:cNvPr id="0" name=""/>
        <dsp:cNvSpPr/>
      </dsp:nvSpPr>
      <dsp:spPr>
        <a:xfrm>
          <a:off x="5657849" y="1687306"/>
          <a:ext cx="1028699" cy="102869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A59E1-4D87-48FC-B01D-60F2A163B27F}">
      <dsp:nvSpPr>
        <dsp:cNvPr id="0" name=""/>
        <dsp:cNvSpPr/>
      </dsp:nvSpPr>
      <dsp:spPr>
        <a:xfrm>
          <a:off x="6686550" y="1684734"/>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900" b="0" i="0" kern="1200" dirty="0" smtClean="0">
              <a:solidFill>
                <a:schemeClr val="accent1"/>
              </a:solidFill>
            </a:rPr>
            <a:t>Sale and Promotion</a:t>
          </a:r>
          <a:endParaRPr kumimoji="0" lang="en-US" altLang="en-US" sz="1900" b="0" i="0" u="none" strike="noStrike" kern="1200" cap="none" normalizeH="0" baseline="0" dirty="0">
            <a:ln>
              <a:noFill/>
            </a:ln>
            <a:solidFill>
              <a:schemeClr val="accent1"/>
            </a:solidFill>
            <a:effectLst/>
            <a:latin typeface="Arial" panose="020B0604020202020204" pitchFamily="34" charset="0"/>
          </a:endParaRPr>
        </a:p>
      </dsp:txBody>
      <dsp:txXfrm>
        <a:off x="6686550" y="1684734"/>
        <a:ext cx="1543050" cy="102869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6E83E132-B3F2-4F65-AE76-4FFF0F5675C1}"/>
              </a:ext>
            </a:extLst>
          </p:cNvPr>
          <p:cNvSpPr>
            <a:spLocks noGrp="1" noChangeArrowheads="1"/>
          </p:cNvSpPr>
          <p:nvPr>
            <p:ph type="hdr" sz="quarter"/>
          </p:nvPr>
        </p:nvSpPr>
        <p:spPr bwMode="auto">
          <a:xfrm>
            <a:off x="0"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defTabSz="965780" eaLnBrk="1" hangingPunct="1">
              <a:defRPr kumimoji="1" sz="1300"/>
            </a:lvl1pPr>
          </a:lstStyle>
          <a:p>
            <a:endParaRPr lang="en-US" altLang="en-US"/>
          </a:p>
        </p:txBody>
      </p:sp>
      <p:sp>
        <p:nvSpPr>
          <p:cNvPr id="39939" name="Rectangle 3">
            <a:extLst>
              <a:ext uri="{FF2B5EF4-FFF2-40B4-BE49-F238E27FC236}">
                <a16:creationId xmlns:a16="http://schemas.microsoft.com/office/drawing/2014/main" xmlns="" id="{31AA65E5-EF93-465E-9E3C-67396C2AF306}"/>
              </a:ext>
            </a:extLst>
          </p:cNvPr>
          <p:cNvSpPr>
            <a:spLocks noGrp="1" noChangeArrowheads="1"/>
          </p:cNvSpPr>
          <p:nvPr>
            <p:ph type="dt" sz="quarter" idx="1"/>
          </p:nvPr>
        </p:nvSpPr>
        <p:spPr bwMode="auto">
          <a:xfrm>
            <a:off x="4143271"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5780" eaLnBrk="1" hangingPunct="1">
              <a:defRPr kumimoji="1" sz="1300"/>
            </a:lvl1pPr>
          </a:lstStyle>
          <a:p>
            <a:endParaRPr lang="en-US" altLang="en-US"/>
          </a:p>
        </p:txBody>
      </p:sp>
      <p:sp>
        <p:nvSpPr>
          <p:cNvPr id="39940" name="Rectangle 4">
            <a:extLst>
              <a:ext uri="{FF2B5EF4-FFF2-40B4-BE49-F238E27FC236}">
                <a16:creationId xmlns:a16="http://schemas.microsoft.com/office/drawing/2014/main" xmlns="" id="{F26E0196-C736-4582-8306-709EE16CEFAC}"/>
              </a:ext>
            </a:extLst>
          </p:cNvPr>
          <p:cNvSpPr>
            <a:spLocks noGrp="1" noChangeArrowheads="1"/>
          </p:cNvSpPr>
          <p:nvPr>
            <p:ph type="ftr" sz="quarter" idx="2"/>
          </p:nvPr>
        </p:nvSpPr>
        <p:spPr bwMode="auto">
          <a:xfrm>
            <a:off x="0" y="9120149"/>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5780" eaLnBrk="1" hangingPunct="1">
              <a:defRPr kumimoji="1" sz="1300"/>
            </a:lvl1pPr>
          </a:lstStyle>
          <a:p>
            <a:endParaRPr lang="en-US" altLang="en-US"/>
          </a:p>
        </p:txBody>
      </p:sp>
      <p:sp>
        <p:nvSpPr>
          <p:cNvPr id="39941" name="Rectangle 5">
            <a:extLst>
              <a:ext uri="{FF2B5EF4-FFF2-40B4-BE49-F238E27FC236}">
                <a16:creationId xmlns:a16="http://schemas.microsoft.com/office/drawing/2014/main" xmlns="" id="{D568E4C5-327F-47A3-9126-1B89E7A65042}"/>
              </a:ext>
            </a:extLst>
          </p:cNvPr>
          <p:cNvSpPr>
            <a:spLocks noGrp="1" noChangeArrowheads="1"/>
          </p:cNvSpPr>
          <p:nvPr>
            <p:ph type="sldNum" sz="quarter" idx="3"/>
          </p:nvPr>
        </p:nvSpPr>
        <p:spPr bwMode="auto">
          <a:xfrm>
            <a:off x="4143271" y="9120149"/>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5780" eaLnBrk="1" hangingPunct="1">
              <a:defRPr kumimoji="1" sz="1300">
                <a:latin typeface="Arial Black" panose="020B0A04020102020204" pitchFamily="34" charset="0"/>
              </a:defRPr>
            </a:lvl1pPr>
          </a:lstStyle>
          <a:p>
            <a:fld id="{D9BEC05E-BFAF-4310-AC41-ADBFA8DC75B7}" type="slidenum">
              <a:rPr lang="en-US" altLang="en-US"/>
              <a:pPr/>
              <a:t>‹#›</a:t>
            </a:fld>
            <a:endParaRPr lang="en-US" altLang="en-US"/>
          </a:p>
        </p:txBody>
      </p:sp>
    </p:spTree>
    <p:extLst>
      <p:ext uri="{BB962C8B-B14F-4D97-AF65-F5344CB8AC3E}">
        <p14:creationId xmlns:p14="http://schemas.microsoft.com/office/powerpoint/2010/main" val="514965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48F50D6-C327-4347-8681-2173E16A2174}"/>
              </a:ext>
            </a:extLst>
          </p:cNvPr>
          <p:cNvSpPr>
            <a:spLocks noGrp="1" noChangeArrowheads="1"/>
          </p:cNvSpPr>
          <p:nvPr>
            <p:ph type="hdr" sz="quarter"/>
          </p:nvPr>
        </p:nvSpPr>
        <p:spPr bwMode="auto">
          <a:xfrm>
            <a:off x="0"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ctr" anchorCtr="0" compatLnSpc="1">
            <a:prstTxWarp prst="textNoShape">
              <a:avLst/>
            </a:prstTxWarp>
          </a:bodyPr>
          <a:lstStyle>
            <a:lvl1pPr defTabSz="965780">
              <a:defRPr sz="1300"/>
            </a:lvl1pPr>
          </a:lstStyle>
          <a:p>
            <a:endParaRPr lang="en-US" altLang="en-US"/>
          </a:p>
        </p:txBody>
      </p:sp>
      <p:sp>
        <p:nvSpPr>
          <p:cNvPr id="1027" name="Rectangle 3">
            <a:extLst>
              <a:ext uri="{FF2B5EF4-FFF2-40B4-BE49-F238E27FC236}">
                <a16:creationId xmlns:a16="http://schemas.microsoft.com/office/drawing/2014/main" xmlns="" id="{688B230D-23F2-4C0E-90ED-43216439216B}"/>
              </a:ext>
            </a:extLst>
          </p:cNvPr>
          <p:cNvSpPr>
            <a:spLocks noGrp="1" noChangeArrowheads="1"/>
          </p:cNvSpPr>
          <p:nvPr>
            <p:ph type="dt" idx="1"/>
          </p:nvPr>
        </p:nvSpPr>
        <p:spPr bwMode="auto">
          <a:xfrm>
            <a:off x="4144946" y="0"/>
            <a:ext cx="3170254"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57" tIns="48328" rIns="96657" bIns="48328" numCol="1" anchor="ctr" anchorCtr="0" compatLnSpc="1">
            <a:prstTxWarp prst="textNoShape">
              <a:avLst/>
            </a:prstTxWarp>
          </a:bodyPr>
          <a:lstStyle>
            <a:lvl1pPr algn="r" defTabSz="965780">
              <a:defRPr sz="1300"/>
            </a:lvl1pPr>
          </a:lstStyle>
          <a:p>
            <a:endParaRPr lang="en-US" altLang="en-US"/>
          </a:p>
        </p:txBody>
      </p:sp>
      <p:sp>
        <p:nvSpPr>
          <p:cNvPr id="1028" name="Rectangle 4">
            <a:extLst>
              <a:ext uri="{FF2B5EF4-FFF2-40B4-BE49-F238E27FC236}">
                <a16:creationId xmlns:a16="http://schemas.microsoft.com/office/drawing/2014/main" xmlns="" id="{3AADF973-B4B0-4FB7-A886-0312AAF6A17A}"/>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xmlns="" id="{31B228DE-6798-42DD-9EDB-0642D3384920}"/>
              </a:ext>
            </a:extLst>
          </p:cNvPr>
          <p:cNvSpPr>
            <a:spLocks noGrp="1" noChangeArrowheads="1"/>
          </p:cNvSpPr>
          <p:nvPr>
            <p:ph type="body" sz="quarter" idx="3"/>
          </p:nvPr>
        </p:nvSpPr>
        <p:spPr bwMode="auto">
          <a:xfrm>
            <a:off x="974690" y="4560901"/>
            <a:ext cx="5365820" cy="431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xmlns="" id="{56A8154D-1589-4335-9FF4-AE1BF06B9729}"/>
              </a:ext>
            </a:extLst>
          </p:cNvPr>
          <p:cNvSpPr>
            <a:spLocks noGrp="1" noChangeArrowheads="1"/>
          </p:cNvSpPr>
          <p:nvPr>
            <p:ph type="ftr" sz="quarter" idx="4"/>
          </p:nvPr>
        </p:nvSpPr>
        <p:spPr bwMode="auto">
          <a:xfrm>
            <a:off x="0" y="9121802"/>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5780">
              <a:defRPr sz="1300"/>
            </a:lvl1pPr>
          </a:lstStyle>
          <a:p>
            <a:endParaRPr lang="en-US" altLang="en-US"/>
          </a:p>
        </p:txBody>
      </p:sp>
      <p:sp>
        <p:nvSpPr>
          <p:cNvPr id="1031" name="Rectangle 7">
            <a:extLst>
              <a:ext uri="{FF2B5EF4-FFF2-40B4-BE49-F238E27FC236}">
                <a16:creationId xmlns:a16="http://schemas.microsoft.com/office/drawing/2014/main" xmlns="" id="{5E8C972D-7FD8-41FE-9EF7-028C277C5749}"/>
              </a:ext>
            </a:extLst>
          </p:cNvPr>
          <p:cNvSpPr>
            <a:spLocks noGrp="1" noChangeArrowheads="1"/>
          </p:cNvSpPr>
          <p:nvPr>
            <p:ph type="sldNum" sz="quarter" idx="5"/>
          </p:nvPr>
        </p:nvSpPr>
        <p:spPr bwMode="auto">
          <a:xfrm>
            <a:off x="4144946" y="9121802"/>
            <a:ext cx="3170254"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57" tIns="48328" rIns="96657" bIns="48328" numCol="1" anchor="b" anchorCtr="0" compatLnSpc="1">
            <a:prstTxWarp prst="textNoShape">
              <a:avLst/>
            </a:prstTxWarp>
          </a:bodyPr>
          <a:lstStyle>
            <a:lvl1pPr algn="r" defTabSz="965780">
              <a:defRPr sz="1300">
                <a:latin typeface="Arial Black" panose="020B0A04020102020204" pitchFamily="34" charset="0"/>
              </a:defRPr>
            </a:lvl1pPr>
          </a:lstStyle>
          <a:p>
            <a:fld id="{32D83F28-F387-4D2E-B1FE-6B124E408331}" type="slidenum">
              <a:rPr lang="en-US" altLang="en-US"/>
              <a:pPr/>
              <a:t>‹#›</a:t>
            </a:fld>
            <a:endParaRPr lang="en-US" altLang="en-US"/>
          </a:p>
        </p:txBody>
      </p:sp>
    </p:spTree>
    <p:extLst>
      <p:ext uri="{BB962C8B-B14F-4D97-AF65-F5344CB8AC3E}">
        <p14:creationId xmlns:p14="http://schemas.microsoft.com/office/powerpoint/2010/main" val="380692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1B09875-0503-4415-A536-15B8DC27AE28}"/>
              </a:ext>
            </a:extLst>
          </p:cNvPr>
          <p:cNvSpPr>
            <a:spLocks noGrp="1" noChangeArrowheads="1"/>
          </p:cNvSpPr>
          <p:nvPr>
            <p:ph type="sldNum" sz="quarter" idx="5"/>
          </p:nvPr>
        </p:nvSpPr>
        <p:spPr>
          <a:ln/>
        </p:spPr>
        <p:txBody>
          <a:bodyPr/>
          <a:lstStyle/>
          <a:p>
            <a:fld id="{532EB1C4-FCAF-4F8E-A66A-81F1702FD6C2}" type="slidenum">
              <a:rPr lang="en-US" altLang="en-US"/>
              <a:pPr/>
              <a:t>1</a:t>
            </a:fld>
            <a:endParaRPr lang="en-US" altLang="en-US"/>
          </a:p>
        </p:txBody>
      </p:sp>
      <p:sp>
        <p:nvSpPr>
          <p:cNvPr id="38914" name="Rectangle 2">
            <a:extLst>
              <a:ext uri="{FF2B5EF4-FFF2-40B4-BE49-F238E27FC236}">
                <a16:creationId xmlns:a16="http://schemas.microsoft.com/office/drawing/2014/main" xmlns="" id="{9270ED48-B7FA-4095-AEF2-04DF8082E5D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xmlns="" id="{2447C0EA-8B98-4D6B-A825-6CCB4C11CC6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endParaRPr lang="en-US" altLang="en-US"/>
          </a:p>
        </p:txBody>
      </p:sp>
      <p:sp>
        <p:nvSpPr>
          <p:cNvPr id="27" name="Slide Number Placeholder 26"/>
          <p:cNvSpPr>
            <a:spLocks noGrp="1"/>
          </p:cNvSpPr>
          <p:nvPr>
            <p:ph type="sldNum" sz="quarter" idx="12"/>
          </p:nvPr>
        </p:nvSpPr>
        <p:spPr/>
        <p:txBody>
          <a:bodyPr/>
          <a:lstStyle/>
          <a:p>
            <a:fld id="{2757A297-25DA-4E2C-BAB7-44199D986FBE}" type="slidenum">
              <a:rPr lang="en-US" altLang="en-US" smtClean="0"/>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B245EC0-5CDC-4F83-ABFB-A17F42046F02}"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0F1A974-5EB8-46E3-AD55-FFDCE36963EC}"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a:extLst>
              <a:ext uri="{FF2B5EF4-FFF2-40B4-BE49-F238E27FC236}">
                <a16:creationId xmlns:a16="http://schemas.microsoft.com/office/drawing/2014/main" xmlns=""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xmlns=""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xmlns=""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xmlns=""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1AB14-A4E4-4290-9684-FED1A4A4A285}"/>
              </a:ext>
            </a:extLst>
          </p:cNvPr>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AE5F094F-43E4-4630-9477-B970A23BE444}"/>
              </a:ext>
            </a:extLst>
          </p:cNvPr>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xmlns="" id="{822F5E28-B3D9-4A44-A4EB-D811DCAFFC5C}"/>
              </a:ext>
            </a:extLst>
          </p:cNvPr>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xmlns="" id="{A87A427F-8CCD-47E5-8EF6-52D45119235F}"/>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FD9DD0C6-B2C8-446A-9A34-4B31E2497D41}"/>
              </a:ext>
            </a:extLst>
          </p:cNvPr>
          <p:cNvSpPr>
            <a:spLocks noGrp="1"/>
          </p:cNvSpPr>
          <p:nvPr>
            <p:ph type="sldNum" sz="quarter" idx="11"/>
          </p:nvPr>
        </p:nvSpPr>
        <p:spPr>
          <a:xfrm>
            <a:off x="6553200" y="6248400"/>
            <a:ext cx="2133600" cy="457200"/>
          </a:xfrm>
        </p:spPr>
        <p:txBody>
          <a:bodyPr/>
          <a:lstStyle>
            <a:lvl1pPr>
              <a:defRPr/>
            </a:lvl1pPr>
          </a:lstStyle>
          <a:p>
            <a:fld id="{30A26CE2-9548-48BB-BFD6-B9FA4A2E6551}" type="slidenum">
              <a:rPr lang="en-US" altLang="en-US"/>
              <a:pPr/>
              <a:t>‹#›</a:t>
            </a:fld>
            <a:endParaRPr lang="en-US" altLang="en-US"/>
          </a:p>
        </p:txBody>
      </p:sp>
      <p:sp>
        <p:nvSpPr>
          <p:cNvPr id="7" name="Date Placeholder 6">
            <a:extLst>
              <a:ext uri="{FF2B5EF4-FFF2-40B4-BE49-F238E27FC236}">
                <a16:creationId xmlns:a16="http://schemas.microsoft.com/office/drawing/2014/main" xmlns="" id="{A19D0981-1A60-4AA3-A5EC-C875F6FBF16D}"/>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41876741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646826C-ABAD-429F-A9E4-43394DFC67BF}"/>
              </a:ext>
            </a:extLst>
          </p:cNvPr>
          <p:cNvSpPr/>
          <p:nvPr userDrawn="1"/>
        </p:nvSpPr>
        <p:spPr bwMode="auto">
          <a:xfrm>
            <a:off x="-19235" y="6653815"/>
            <a:ext cx="1162235" cy="204186"/>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xmlns="" id="{6D8D4AEC-4B43-46E5-8AE8-C3C62F20AE55}"/>
              </a:ext>
            </a:extLst>
          </p:cNvPr>
          <p:cNvSpPr/>
          <p:nvPr userDrawn="1"/>
        </p:nvSpPr>
        <p:spPr bwMode="auto">
          <a:xfrm>
            <a:off x="1143000" y="6653814"/>
            <a:ext cx="1162235" cy="204186"/>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7" name="Graphic 6">
            <a:extLst>
              <a:ext uri="{FF2B5EF4-FFF2-40B4-BE49-F238E27FC236}">
                <a16:creationId xmlns:a16="http://schemas.microsoft.com/office/drawing/2014/main" xmlns="" id="{1621B012-E485-4432-8E92-06B6CD129C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xmlns=""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xmlns="" id="{D405B098-0BE0-4768-B80D-04A94ADA6875}"/>
              </a:ext>
            </a:extLst>
          </p:cNvPr>
          <p:cNvSpPr>
            <a:spLocks noGrp="1"/>
          </p:cNvSpPr>
          <p:nvPr>
            <p:ph type="title"/>
          </p:nvPr>
        </p:nvSpPr>
        <p:spPr>
          <a:xfrm>
            <a:off x="457200" y="457200"/>
            <a:ext cx="6629400" cy="1371600"/>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a:extLst>
              <a:ext uri="{FF2B5EF4-FFF2-40B4-BE49-F238E27FC236}">
                <a16:creationId xmlns:a16="http://schemas.microsoft.com/office/drawing/2014/main" xmlns="" id="{3D81BB34-969D-4DC0-B614-111CD0D33B9E}"/>
              </a:ext>
            </a:extLst>
          </p:cNvPr>
          <p:cNvSpPr/>
          <p:nvPr userDrawn="1"/>
        </p:nvSpPr>
        <p:spPr bwMode="auto">
          <a:xfrm>
            <a:off x="2305235" y="6655200"/>
            <a:ext cx="1162235" cy="204186"/>
          </a:xfrm>
          <a:prstGeom prst="rect">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xt Placeholder 12">
            <a:extLst>
              <a:ext uri="{FF2B5EF4-FFF2-40B4-BE49-F238E27FC236}">
                <a16:creationId xmlns:a16="http://schemas.microsoft.com/office/drawing/2014/main" xmlns="" id="{68240067-A805-4863-8922-F1ECCD755452}"/>
              </a:ext>
            </a:extLst>
          </p:cNvPr>
          <p:cNvSpPr>
            <a:spLocks noGrp="1"/>
          </p:cNvSpPr>
          <p:nvPr>
            <p:ph type="body" sz="quarter" idx="13" hasCustomPrompt="1"/>
          </p:nvPr>
        </p:nvSpPr>
        <p:spPr>
          <a:xfrm>
            <a:off x="457199" y="4843770"/>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3" name="Text Placeholder 14">
            <a:extLst>
              <a:ext uri="{FF2B5EF4-FFF2-40B4-BE49-F238E27FC236}">
                <a16:creationId xmlns:a16="http://schemas.microsoft.com/office/drawing/2014/main" xmlns="" id="{34370B67-26C4-4736-AE21-DAC5BB7846DA}"/>
              </a:ext>
            </a:extLst>
          </p:cNvPr>
          <p:cNvSpPr>
            <a:spLocks noGrp="1"/>
          </p:cNvSpPr>
          <p:nvPr>
            <p:ph type="body" sz="quarter" idx="14" hasCustomPrompt="1"/>
          </p:nvPr>
        </p:nvSpPr>
        <p:spPr>
          <a:xfrm>
            <a:off x="4743634" y="4849427"/>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414326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215D999-F182-4F4F-ABA0-94A96553E2C0}"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B9C6344-3052-44C1-9017-6FC986659251}"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78529B3-D109-4045-8674-05A0BCB6F47C}"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CE7979A-3B8C-4A9C-9E48-FBBF83626624}" type="slidenum">
              <a:rPr lang="en-US" altLang="en-US" smtClean="0"/>
              <a:pPr/>
              <a:t>‹#›</a:t>
            </a:fld>
            <a:endParaRPr lang="en-US" altLang="en-US"/>
          </a:p>
        </p:txBody>
      </p:sp>
      <p:sp>
        <p:nvSpPr>
          <p:cNvPr id="10" name="Rectangle 9">
            <a:extLst>
              <a:ext uri="{FF2B5EF4-FFF2-40B4-BE49-F238E27FC236}">
                <a16:creationId xmlns:a16="http://schemas.microsoft.com/office/drawing/2014/main" xmlns="" id="{3D1366E5-0251-4915-BA44-7536B376918E}"/>
              </a:ext>
            </a:extLst>
          </p:cNvPr>
          <p:cNvSpPr/>
          <p:nvPr userDrawn="1"/>
        </p:nvSpPr>
        <p:spPr bwMode="auto">
          <a:xfrm>
            <a:off x="-19235" y="6705601"/>
            <a:ext cx="1162235" cy="15239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xmlns="" id="{118A068F-2C0D-4C0E-AB49-924CC7899F58}"/>
              </a:ext>
            </a:extLst>
          </p:cNvPr>
          <p:cNvSpPr/>
          <p:nvPr userDrawn="1"/>
        </p:nvSpPr>
        <p:spPr bwMode="auto">
          <a:xfrm>
            <a:off x="1143000" y="6705600"/>
            <a:ext cx="1162235" cy="152399"/>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ardrop 11">
            <a:extLst>
              <a:ext uri="{FF2B5EF4-FFF2-40B4-BE49-F238E27FC236}">
                <a16:creationId xmlns:a16="http://schemas.microsoft.com/office/drawing/2014/main" xmlns="" id="{F759BD81-AEBA-44D0-9D9F-36C2611884C1}"/>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xmlns="" id="{EFE82049-6938-432B-9810-A161723A712B}"/>
              </a:ext>
            </a:extLst>
          </p:cNvPr>
          <p:cNvSpPr/>
          <p:nvPr userDrawn="1"/>
        </p:nvSpPr>
        <p:spPr bwMode="auto">
          <a:xfrm>
            <a:off x="2305235" y="6706986"/>
            <a:ext cx="1162235" cy="152399"/>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8761A08-01FA-414B-AF34-7CBBE177D9AB}"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54509E2-2EA7-4CCF-BFE3-9B166712C5C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59A777-624F-47A9-880B-D8E9EAD0858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F5F5CDA0-80DA-48D8-B4CB-109B8CD7869F}"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15D999-F182-4F4F-ABA0-94A96553E2C0}"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684" r:id="rId19"/>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8.jpeg"/><Relationship Id="rId4" Type="http://schemas.openxmlformats.org/officeDocument/2006/relationships/diagramQuickStyle" Target="../diagrams/quickStyle1.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60F21A-617B-4338-9E32-03152C560800}"/>
              </a:ext>
            </a:extLst>
          </p:cNvPr>
          <p:cNvSpPr>
            <a:spLocks noGrp="1"/>
          </p:cNvSpPr>
          <p:nvPr>
            <p:ph type="ctrTitle"/>
          </p:nvPr>
        </p:nvSpPr>
        <p:spPr>
          <a:xfrm>
            <a:off x="-990600" y="2209800"/>
            <a:ext cx="3429000" cy="3276601"/>
          </a:xfrm>
        </p:spPr>
        <p:txBody>
          <a:bodyPr/>
          <a:lstStyle/>
          <a:p>
            <a:r>
              <a:rPr lang="en-US" sz="3600" dirty="0" err="1" smtClean="0"/>
              <a:t>Murree</a:t>
            </a:r>
            <a:r>
              <a:rPr lang="en-US" sz="3600" dirty="0" smtClean="0"/>
              <a:t> </a:t>
            </a:r>
            <a:r>
              <a:rPr lang="en-US" sz="3600" dirty="0" err="1" smtClean="0"/>
              <a:t>ExpresWay</a:t>
            </a:r>
            <a:r>
              <a:rPr lang="en-US" dirty="0" smtClean="0"/>
              <a:t/>
            </a:r>
            <a:br>
              <a:rPr lang="en-US" dirty="0" smtClean="0"/>
            </a:br>
            <a:r>
              <a:rPr lang="en-US" dirty="0"/>
              <a:t/>
            </a:r>
            <a:br>
              <a:rPr lang="en-US" dirty="0"/>
            </a:br>
            <a:r>
              <a:rPr lang="en-US" dirty="0" smtClean="0"/>
              <a:t> </a:t>
            </a:r>
            <a:endParaRPr lang="en-US" dirty="0"/>
          </a:p>
        </p:txBody>
      </p:sp>
      <p:sp>
        <p:nvSpPr>
          <p:cNvPr id="12" name="Subtitle 11">
            <a:extLst>
              <a:ext uri="{FF2B5EF4-FFF2-40B4-BE49-F238E27FC236}">
                <a16:creationId xmlns:a16="http://schemas.microsoft.com/office/drawing/2014/main" xmlns="" id="{14FB19BC-E441-4CFF-B4B6-384FE0D399FD}"/>
              </a:ext>
            </a:extLst>
          </p:cNvPr>
          <p:cNvSpPr>
            <a:spLocks noGrp="1"/>
          </p:cNvSpPr>
          <p:nvPr>
            <p:ph type="subTitle" idx="1"/>
          </p:nvPr>
        </p:nvSpPr>
        <p:spPr>
          <a:xfrm>
            <a:off x="152400" y="990600"/>
            <a:ext cx="2895600" cy="1071082"/>
          </a:xfrm>
        </p:spPr>
        <p:txBody>
          <a:bodyPr>
            <a:normAutofit fontScale="92500"/>
          </a:bodyPr>
          <a:lstStyle/>
          <a:p>
            <a:r>
              <a:rPr lang="en-US" altLang="en-US" sz="2800" b="1" dirty="0" smtClean="0"/>
              <a:t>Swiss Four Season </a:t>
            </a:r>
          </a:p>
          <a:p>
            <a:r>
              <a:rPr lang="en-US" altLang="en-US" sz="2800" b="1" dirty="0" smtClean="0"/>
              <a:t>Resort Villas</a:t>
            </a:r>
            <a:endParaRPr lang="en-US" altLang="en-US" sz="2800" b="1" dirty="0"/>
          </a:p>
          <a:p>
            <a:endParaRPr lang="en-US" dirty="0"/>
          </a:p>
        </p:txBody>
      </p:sp>
      <p:pic>
        <p:nvPicPr>
          <p:cNvPr id="10" name="Picture 9">
            <a:extLst>
              <a:ext uri="{FF2B5EF4-FFF2-40B4-BE49-F238E27FC236}">
                <a16:creationId xmlns="" xmlns:a16="http://schemas.microsoft.com/office/drawing/2014/main" id="{2AA34C27-B95E-4CAA-866B-F25BEBE31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96995"/>
            <a:ext cx="1930117" cy="1171128"/>
          </a:xfrm>
          <a:prstGeom prst="rect">
            <a:avLst/>
          </a:prstGeom>
        </p:spPr>
      </p:pic>
      <p:pic>
        <p:nvPicPr>
          <p:cNvPr id="1026" name="Picture 2" descr="Image result for murree pakist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6212"/>
            <a:ext cx="299344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599" y="2723212"/>
            <a:ext cx="2993444" cy="4046049"/>
          </a:xfrm>
          <a:prstGeom prst="rect">
            <a:avLst/>
          </a:prstGeom>
        </p:spPr>
      </p:pic>
      <p:pic>
        <p:nvPicPr>
          <p:cNvPr id="17" name="Picture 16">
            <a:extLst>
              <a:ext uri="{FF2B5EF4-FFF2-40B4-BE49-F238E27FC236}">
                <a16:creationId xmlns="" xmlns:a16="http://schemas.microsoft.com/office/drawing/2014/main" id="{4CB882E5-34F1-45F2-B2F5-10EB19D44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0043" y="80654"/>
            <a:ext cx="2819400" cy="2281546"/>
          </a:xfrm>
          <a:prstGeom prst="rect">
            <a:avLst/>
          </a:prstGeom>
        </p:spPr>
      </p:pic>
      <p:pic>
        <p:nvPicPr>
          <p:cNvPr id="18" name="Picture 17">
            <a:extLst>
              <a:ext uri="{FF2B5EF4-FFF2-40B4-BE49-F238E27FC236}">
                <a16:creationId xmlns="" xmlns:a16="http://schemas.microsoft.com/office/drawing/2014/main" id="{3D705A73-F65A-402D-8E9E-4447CBF492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042" y="2362200"/>
            <a:ext cx="2844799" cy="2133600"/>
          </a:xfrm>
          <a:prstGeom prst="rect">
            <a:avLst/>
          </a:prstGeom>
        </p:spPr>
      </p:pic>
      <p:pic>
        <p:nvPicPr>
          <p:cNvPr id="1027" name="Picture 3" descr="C:\Users\ASHFAQ\Desktop\pl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431" y="4495800"/>
            <a:ext cx="2826020" cy="2273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Rectangle 24">
            <a:extLst>
              <a:ext uri="{FF2B5EF4-FFF2-40B4-BE49-F238E27FC236}">
                <a16:creationId xmlns:a16="http://schemas.microsoft.com/office/drawing/2014/main" xmlns="" id="{7EF8ED49-EA83-4C51-9E1D-C4CB46D6DCD6}"/>
              </a:ext>
            </a:extLst>
          </p:cNvPr>
          <p:cNvSpPr>
            <a:spLocks noGrp="1" noChangeArrowheads="1"/>
          </p:cNvSpPr>
          <p:nvPr>
            <p:ph type="title"/>
          </p:nvPr>
        </p:nvSpPr>
        <p:spPr/>
        <p:txBody>
          <a:bodyPr/>
          <a:lstStyle/>
          <a:p>
            <a:r>
              <a:rPr lang="en-US" altLang="en-US" dirty="0"/>
              <a:t>Key Benefits</a:t>
            </a:r>
          </a:p>
        </p:txBody>
      </p:sp>
      <p:sp>
        <p:nvSpPr>
          <p:cNvPr id="7193" name="Rectangle 25">
            <a:extLst>
              <a:ext uri="{FF2B5EF4-FFF2-40B4-BE49-F238E27FC236}">
                <a16:creationId xmlns:a16="http://schemas.microsoft.com/office/drawing/2014/main" xmlns="" id="{9584F7FE-41BB-4C43-8A9C-A57BB5FA076E}"/>
              </a:ext>
            </a:extLst>
          </p:cNvPr>
          <p:cNvSpPr>
            <a:spLocks noGrp="1" noChangeArrowheads="1"/>
          </p:cNvSpPr>
          <p:nvPr>
            <p:ph idx="1"/>
          </p:nvPr>
        </p:nvSpPr>
        <p:spPr>
          <a:xfrm>
            <a:off x="381000" y="2133600"/>
            <a:ext cx="8229600" cy="3962400"/>
          </a:xfrm>
        </p:spPr>
        <p:txBody>
          <a:bodyPr>
            <a:normAutofit/>
          </a:bodyPr>
          <a:lstStyle/>
          <a:p>
            <a:endParaRPr lang="en-US" sz="1100" dirty="0"/>
          </a:p>
          <a:p>
            <a:r>
              <a:rPr lang="en-US" sz="1100" dirty="0"/>
              <a:t>1- Easy Access &amp; Carpeted </a:t>
            </a:r>
            <a:r>
              <a:rPr lang="en-US" sz="1100" dirty="0" smtClean="0"/>
              <a:t>Road N75 </a:t>
            </a:r>
            <a:r>
              <a:rPr lang="en-US" sz="1100" dirty="0"/>
              <a:t>Open in Seasons.</a:t>
            </a:r>
          </a:p>
          <a:p>
            <a:r>
              <a:rPr lang="en-US" sz="1100" dirty="0"/>
              <a:t>2- Gated Community</a:t>
            </a:r>
          </a:p>
          <a:p>
            <a:r>
              <a:rPr lang="en-US" sz="1100" dirty="0"/>
              <a:t>3- Electricity</a:t>
            </a:r>
          </a:p>
          <a:p>
            <a:r>
              <a:rPr lang="en-US" sz="1100" dirty="0"/>
              <a:t>4- Water Supply</a:t>
            </a:r>
          </a:p>
          <a:p>
            <a:r>
              <a:rPr lang="en-US" sz="1100" dirty="0"/>
              <a:t>5- Sui Gas</a:t>
            </a:r>
          </a:p>
          <a:p>
            <a:r>
              <a:rPr lang="en-US" sz="1100" dirty="0"/>
              <a:t>6- Sewerage System</a:t>
            </a:r>
          </a:p>
          <a:p>
            <a:r>
              <a:rPr lang="en-US" sz="1100" dirty="0"/>
              <a:t>7- Facing Valley</a:t>
            </a:r>
          </a:p>
          <a:p>
            <a:r>
              <a:rPr lang="en-US" sz="1100" dirty="0"/>
              <a:t>8- Security Guard 42x7 and Boundary Wall.</a:t>
            </a:r>
          </a:p>
          <a:p>
            <a:r>
              <a:rPr lang="en-US" sz="1100" dirty="0"/>
              <a:t>9- CCTV Camera for Security.</a:t>
            </a:r>
          </a:p>
          <a:p>
            <a:r>
              <a:rPr lang="en-US" sz="1100" dirty="0"/>
              <a:t>10- Gray Structure complete Building Sale Possibility.</a:t>
            </a:r>
          </a:p>
          <a:p>
            <a:r>
              <a:rPr lang="en-US" sz="1100" dirty="0"/>
              <a:t>11- Registry Transfer.</a:t>
            </a:r>
          </a:p>
          <a:p>
            <a:r>
              <a:rPr lang="en-US" sz="1100" dirty="0"/>
              <a:t>12- Park &amp; Play Area.</a:t>
            </a:r>
          </a:p>
          <a:p>
            <a:r>
              <a:rPr lang="en-US" sz="1100" dirty="0"/>
              <a:t>13- Mosque. </a:t>
            </a:r>
          </a:p>
          <a:p>
            <a:r>
              <a:rPr lang="en-US" sz="1100" dirty="0"/>
              <a:t>14- Distance to Islamabad   </a:t>
            </a:r>
            <a:r>
              <a:rPr lang="en-US" sz="1100" dirty="0" smtClean="0"/>
              <a:t>38 </a:t>
            </a:r>
            <a:r>
              <a:rPr lang="en-US" sz="1100" dirty="0"/>
              <a:t>KM  Drive time 1 Hour 4 Minutes From Our Location.</a:t>
            </a:r>
          </a:p>
          <a:p>
            <a:r>
              <a:rPr lang="en-US" sz="1100" dirty="0"/>
              <a:t>15- Distance to </a:t>
            </a:r>
            <a:r>
              <a:rPr lang="en-US" sz="1100" dirty="0" err="1"/>
              <a:t>Murree</a:t>
            </a:r>
            <a:r>
              <a:rPr lang="en-US" sz="1100" dirty="0"/>
              <a:t> Main Bazar 10 KM  Drive time 23 Minutes.</a:t>
            </a:r>
          </a:p>
          <a:p>
            <a:r>
              <a:rPr lang="en-US" sz="1100" dirty="0"/>
              <a:t>16- Distance to Gloria Jeans Coffee Shop   7 KM  Drive time 9  Minutes.</a:t>
            </a:r>
          </a:p>
          <a:p>
            <a:r>
              <a:rPr lang="en-US" sz="1100" dirty="0"/>
              <a:t>17- Many Restaurants close by 3 KM </a:t>
            </a:r>
          </a:p>
          <a:p>
            <a:r>
              <a:rPr lang="en-US" sz="1100" dirty="0"/>
              <a:t>18- Projects in surrounding </a:t>
            </a:r>
            <a:r>
              <a:rPr lang="en-US" sz="1100" dirty="0" err="1"/>
              <a:t>Iqra</a:t>
            </a:r>
            <a:r>
              <a:rPr lang="en-US" sz="1100" dirty="0"/>
              <a:t> Garden, …………………….</a:t>
            </a:r>
          </a:p>
          <a:p>
            <a:endParaRPr lang="en-US" altLang="en-US" dirty="0"/>
          </a:p>
        </p:txBody>
      </p:sp>
      <p:grpSp>
        <p:nvGrpSpPr>
          <p:cNvPr id="9" name="Group 8" descr="date, website, page number">
            <a:extLst>
              <a:ext uri="{FF2B5EF4-FFF2-40B4-BE49-F238E27FC236}">
                <a16:creationId xmlns:a16="http://schemas.microsoft.com/office/drawing/2014/main" xmlns="" id="{0F03F8FF-3F50-4D9B-90AC-BC7DE535DFE9}"/>
              </a:ext>
            </a:extLst>
          </p:cNvPr>
          <p:cNvGrpSpPr/>
          <p:nvPr/>
        </p:nvGrpSpPr>
        <p:grpSpPr>
          <a:xfrm>
            <a:off x="4648200" y="6552527"/>
            <a:ext cx="4153269" cy="228600"/>
            <a:chOff x="4648200" y="6552527"/>
            <a:chExt cx="4153269" cy="228600"/>
          </a:xfrm>
        </p:grpSpPr>
        <p:sp>
          <p:nvSpPr>
            <p:cNvPr id="10" name="Rectangle 18">
              <a:extLst>
                <a:ext uri="{FF2B5EF4-FFF2-40B4-BE49-F238E27FC236}">
                  <a16:creationId xmlns:a16="http://schemas.microsoft.com/office/drawing/2014/main" xmlns="" id="{4FFE4A9F-C5CF-49E8-92EC-664F004AB5E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10</a:t>
              </a:fld>
              <a:endParaRPr lang="en-US" altLang="en-US" sz="1200" dirty="0">
                <a:solidFill>
                  <a:schemeClr val="accent5"/>
                </a:solidFill>
                <a:latin typeface="+mj-lt"/>
              </a:endParaRPr>
            </a:p>
          </p:txBody>
        </p:sp>
        <p:sp>
          <p:nvSpPr>
            <p:cNvPr id="11" name="Rectangle 18">
              <a:extLst>
                <a:ext uri="{FF2B5EF4-FFF2-40B4-BE49-F238E27FC236}">
                  <a16:creationId xmlns:a16="http://schemas.microsoft.com/office/drawing/2014/main" xmlns="" id="{897AF979-F418-49B0-8C06-4AE1C9658D64}"/>
                </a:ext>
              </a:extLst>
            </p:cNvPr>
            <p:cNvSpPr txBox="1">
              <a:spLocks noChangeArrowheads="1"/>
            </p:cNvSpPr>
            <p:nvPr/>
          </p:nvSpPr>
          <p:spPr>
            <a:xfrm>
              <a:off x="6276884" y="6553200"/>
              <a:ext cx="2276750"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xmlns="" id="{E0D74218-93DB-44CE-9CC3-B1ECEDF8CBF1}"/>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9" name="Picture 18">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sp>
        <p:nvSpPr>
          <p:cNvPr id="4" name="Rectangle 3"/>
          <p:cNvSpPr/>
          <p:nvPr/>
        </p:nvSpPr>
        <p:spPr>
          <a:xfrm>
            <a:off x="4191000" y="1752600"/>
            <a:ext cx="4797680" cy="1569660"/>
          </a:xfrm>
          <a:prstGeom prst="rect">
            <a:avLst/>
          </a:prstGeom>
        </p:spPr>
        <p:txBody>
          <a:bodyPr wrap="square">
            <a:spAutoFit/>
          </a:bodyPr>
          <a:lstStyle/>
          <a:p>
            <a:r>
              <a:rPr lang="en-US" b="1" dirty="0">
                <a:solidFill>
                  <a:schemeClr val="accent1"/>
                </a:solidFill>
              </a:rPr>
              <a:t>FOUR SEASON  REAL  ESTATE  </a:t>
            </a:r>
            <a:r>
              <a:rPr lang="en-US" b="1" dirty="0" smtClean="0">
                <a:solidFill>
                  <a:schemeClr val="accent1"/>
                </a:solidFill>
              </a:rPr>
              <a:t>OFFERS </a:t>
            </a:r>
          </a:p>
          <a:p>
            <a:r>
              <a:rPr lang="en-US" sz="1200" dirty="0" smtClean="0">
                <a:solidFill>
                  <a:schemeClr val="accent1">
                    <a:lumMod val="75000"/>
                  </a:schemeClr>
                </a:solidFill>
              </a:rPr>
              <a:t>4, 5, 7 &amp; 10 Marla Residential Plots are available.</a:t>
            </a:r>
          </a:p>
          <a:p>
            <a:r>
              <a:rPr lang="en-US" sz="1200" dirty="0" smtClean="0">
                <a:solidFill>
                  <a:schemeClr val="accent1">
                    <a:lumMod val="75000"/>
                  </a:schemeClr>
                </a:solidFill>
              </a:rPr>
              <a:t> </a:t>
            </a:r>
            <a:r>
              <a:rPr lang="en-US" sz="1200" dirty="0">
                <a:solidFill>
                  <a:schemeClr val="accent1">
                    <a:lumMod val="75000"/>
                  </a:schemeClr>
                </a:solidFill>
              </a:rPr>
              <a:t>Good Location &amp; View Of Valley on Main </a:t>
            </a:r>
            <a:r>
              <a:rPr lang="en-US" sz="1200" dirty="0" err="1">
                <a:solidFill>
                  <a:schemeClr val="accent1">
                    <a:lumMod val="75000"/>
                  </a:schemeClr>
                </a:solidFill>
              </a:rPr>
              <a:t>Murree</a:t>
            </a:r>
            <a:r>
              <a:rPr lang="en-US" sz="1200" dirty="0">
                <a:solidFill>
                  <a:schemeClr val="accent1">
                    <a:lumMod val="75000"/>
                  </a:schemeClr>
                </a:solidFill>
              </a:rPr>
              <a:t> Express Way</a:t>
            </a:r>
          </a:p>
          <a:p>
            <a:r>
              <a:rPr lang="en-US" sz="1200" dirty="0">
                <a:solidFill>
                  <a:schemeClr val="accent1">
                    <a:lumMod val="75000"/>
                  </a:schemeClr>
                </a:solidFill>
              </a:rPr>
              <a:t>Just a few KM  to Gloria Jeans Coffee Shop </a:t>
            </a:r>
          </a:p>
          <a:p>
            <a:r>
              <a:rPr lang="en-US" sz="1200" dirty="0">
                <a:solidFill>
                  <a:schemeClr val="accent1">
                    <a:lumMod val="75000"/>
                  </a:schemeClr>
                </a:solidFill>
              </a:rPr>
              <a:t>Plots available on </a:t>
            </a:r>
            <a:r>
              <a:rPr lang="en-US" sz="1200" dirty="0" smtClean="0">
                <a:solidFill>
                  <a:schemeClr val="accent1">
                    <a:lumMod val="75000"/>
                  </a:schemeClr>
                </a:solidFill>
              </a:rPr>
              <a:t>Installment </a:t>
            </a:r>
            <a:r>
              <a:rPr lang="en-US" sz="1200" dirty="0">
                <a:solidFill>
                  <a:schemeClr val="accent1">
                    <a:lumMod val="75000"/>
                  </a:schemeClr>
                </a:solidFill>
              </a:rPr>
              <a:t>and cash basis </a:t>
            </a:r>
          </a:p>
          <a:p>
            <a:r>
              <a:rPr lang="en-US" sz="1200" dirty="0">
                <a:solidFill>
                  <a:schemeClr val="accent1">
                    <a:lumMod val="75000"/>
                  </a:schemeClr>
                </a:solidFill>
              </a:rPr>
              <a:t>Immediate Possession &amp; Transfer of ownership Mutation</a:t>
            </a:r>
          </a:p>
          <a:p>
            <a:r>
              <a:rPr lang="en-US" sz="1200" dirty="0">
                <a:solidFill>
                  <a:schemeClr val="accent1">
                    <a:lumMod val="75000"/>
                  </a:schemeClr>
                </a:solidFill>
              </a:rPr>
              <a:t>With All Basic Facilities</a:t>
            </a:r>
            <a:r>
              <a:rPr lang="en-US" dirty="0">
                <a:solidFill>
                  <a:schemeClr val="accent1">
                    <a:lumMod val="75000"/>
                  </a:schemeClr>
                </a:solidFill>
              </a:rPr>
              <a: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4DB41070-2C49-4050-958A-FA156FE322A0}"/>
              </a:ext>
            </a:extLst>
          </p:cNvPr>
          <p:cNvSpPr>
            <a:spLocks noGrp="1" noChangeArrowheads="1"/>
          </p:cNvSpPr>
          <p:nvPr>
            <p:ph type="title"/>
          </p:nvPr>
        </p:nvSpPr>
        <p:spPr/>
        <p:txBody>
          <a:bodyPr/>
          <a:lstStyle/>
          <a:p>
            <a:r>
              <a:rPr lang="en-US" altLang="en-US" dirty="0"/>
              <a:t>Project Timetable</a:t>
            </a:r>
          </a:p>
        </p:txBody>
      </p:sp>
      <p:graphicFrame>
        <p:nvGraphicFramePr>
          <p:cNvPr id="55400" name="Group 104">
            <a:extLst>
              <a:ext uri="{FF2B5EF4-FFF2-40B4-BE49-F238E27FC236}">
                <a16:creationId xmlns:a16="http://schemas.microsoft.com/office/drawing/2014/main" xmlns="" id="{AF449C08-A6B5-4DFA-BFF6-9FBE3BB4E0FD}"/>
              </a:ext>
            </a:extLst>
          </p:cNvPr>
          <p:cNvGraphicFramePr>
            <a:graphicFrameLocks noGrp="1"/>
          </p:cNvGraphicFramePr>
          <p:nvPr>
            <p:ph idx="1"/>
            <p:extLst>
              <p:ext uri="{D42A27DB-BD31-4B8C-83A1-F6EECF244321}">
                <p14:modId xmlns:p14="http://schemas.microsoft.com/office/powerpoint/2010/main" val="2732990803"/>
              </p:ext>
            </p:extLst>
          </p:nvPr>
        </p:nvGraphicFramePr>
        <p:xfrm>
          <a:off x="457200" y="4417059"/>
          <a:ext cx="8229600" cy="1831341"/>
        </p:xfrm>
        <a:graphic>
          <a:graphicData uri="http://schemas.openxmlformats.org/drawingml/2006/table">
            <a:tbl>
              <a:tblPr firstRow="1"/>
              <a:tblGrid>
                <a:gridCol w="1208088">
                  <a:extLst>
                    <a:ext uri="{9D8B030D-6E8A-4147-A177-3AD203B41FA5}">
                      <a16:colId xmlns:a16="http://schemas.microsoft.com/office/drawing/2014/main" xmlns="" val="2128083084"/>
                    </a:ext>
                  </a:extLst>
                </a:gridCol>
                <a:gridCol w="2830512">
                  <a:extLst>
                    <a:ext uri="{9D8B030D-6E8A-4147-A177-3AD203B41FA5}">
                      <a16:colId xmlns:a16="http://schemas.microsoft.com/office/drawing/2014/main" xmlns="" val="2505381762"/>
                    </a:ext>
                  </a:extLst>
                </a:gridCol>
                <a:gridCol w="4191000">
                  <a:extLst>
                    <a:ext uri="{9D8B030D-6E8A-4147-A177-3AD203B41FA5}">
                      <a16:colId xmlns:a16="http://schemas.microsoft.com/office/drawing/2014/main" xmlns="" val="1647842357"/>
                    </a:ext>
                  </a:extLst>
                </a:gridCol>
              </a:tblGrid>
              <a:tr h="37941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rPr>
                        <a:t>Start Date to Completion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587895878"/>
                  </a:ext>
                </a:extLst>
              </a:tr>
              <a:tr h="4619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rPr>
                        <a:t>Phase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smtClean="0">
                          <a:ln>
                            <a:noFill/>
                          </a:ln>
                          <a:solidFill>
                            <a:schemeClr val="accent1"/>
                          </a:solidFill>
                          <a:effectLst/>
                          <a:latin typeface="Arial" panose="020B0604020202020204" pitchFamily="34" charset="0"/>
                        </a:rPr>
                        <a:t>10 Villas </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2000" b="1" dirty="0" smtClean="0">
                          <a:solidFill>
                            <a:schemeClr val="accent1"/>
                          </a:solidFill>
                        </a:rPr>
                        <a:t>30 Dec 2019</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77869592"/>
                  </a:ext>
                </a:extLst>
              </a:tr>
              <a:tr h="4873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rPr>
                        <a:t>Phase 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smtClean="0">
                          <a:ln>
                            <a:noFill/>
                          </a:ln>
                          <a:solidFill>
                            <a:schemeClr val="accent1"/>
                          </a:solidFill>
                          <a:effectLst/>
                          <a:latin typeface="Arial" panose="020B0604020202020204" pitchFamily="34" charset="0"/>
                        </a:rPr>
                        <a:t>15 Villas </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smtClean="0">
                          <a:ln>
                            <a:noFill/>
                          </a:ln>
                          <a:solidFill>
                            <a:schemeClr val="accent1"/>
                          </a:solidFill>
                          <a:effectLst/>
                          <a:latin typeface="Arial" panose="020B0604020202020204" pitchFamily="34" charset="0"/>
                        </a:rPr>
                        <a:t>30 June 2020</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69557797"/>
                  </a:ext>
                </a:extLst>
              </a:tr>
              <a:tr h="4857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Arial" panose="020B0604020202020204" pitchFamily="34" charset="0"/>
                        </a:rPr>
                        <a:t>Phase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smtClean="0">
                          <a:ln>
                            <a:noFill/>
                          </a:ln>
                          <a:solidFill>
                            <a:schemeClr val="accent1"/>
                          </a:solidFill>
                          <a:effectLst/>
                          <a:latin typeface="Arial" panose="020B0604020202020204" pitchFamily="34" charset="0"/>
                        </a:rPr>
                        <a:t>15 Villas </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2000" b="1" i="0" u="none" strike="noStrike" cap="none" normalizeH="0" baseline="0" dirty="0" smtClean="0">
                          <a:ln>
                            <a:noFill/>
                          </a:ln>
                          <a:solidFill>
                            <a:schemeClr val="accent1"/>
                          </a:solidFill>
                          <a:effectLst/>
                          <a:latin typeface="Arial" panose="020B0604020202020204" pitchFamily="34" charset="0"/>
                        </a:rPr>
                        <a:t>30 Dec 2020</a:t>
                      </a:r>
                      <a:endParaRPr kumimoji="0" lang="en-US" altLang="en-US" sz="2000" b="1" i="0" u="none" strike="noStrike" cap="none" normalizeH="0" baseline="0" dirty="0">
                        <a:ln>
                          <a:noFill/>
                        </a:ln>
                        <a:solidFill>
                          <a:schemeClr val="accent1"/>
                        </a:solidFill>
                        <a:effectLst/>
                        <a:latin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24878319"/>
                  </a:ext>
                </a:extLst>
              </a:tr>
            </a:tbl>
          </a:graphicData>
        </a:graphic>
      </p:graphicFrame>
      <p:sp>
        <p:nvSpPr>
          <p:cNvPr id="55299" name="Rectangle 3">
            <a:extLst>
              <a:ext uri="{FF2B5EF4-FFF2-40B4-BE49-F238E27FC236}">
                <a16:creationId xmlns:a16="http://schemas.microsoft.com/office/drawing/2014/main" xmlns="" id="{4BD78AFA-2445-4474-B520-55753EDB4709}"/>
              </a:ext>
            </a:extLst>
          </p:cNvPr>
          <p:cNvSpPr>
            <a:spLocks noGrp="1" noChangeArrowheads="1"/>
          </p:cNvSpPr>
          <p:nvPr>
            <p:ph type="body" sz="quarter" idx="13"/>
          </p:nvPr>
        </p:nvSpPr>
        <p:spPr>
          <a:xfrm>
            <a:off x="457199" y="1974542"/>
            <a:ext cx="3943165" cy="1763915"/>
          </a:xfrm>
        </p:spPr>
        <p:txBody>
          <a:bodyPr/>
          <a:lstStyle/>
          <a:p>
            <a:r>
              <a:rPr lang="en-US" altLang="en-US" sz="2800" dirty="0">
                <a:solidFill>
                  <a:schemeClr val="tx2"/>
                </a:solidFill>
              </a:rPr>
              <a:t>Present a timetable for each phase of the project.</a:t>
            </a:r>
          </a:p>
        </p:txBody>
      </p:sp>
      <p:sp>
        <p:nvSpPr>
          <p:cNvPr id="2" name="Text Placeholder 1">
            <a:extLst>
              <a:ext uri="{FF2B5EF4-FFF2-40B4-BE49-F238E27FC236}">
                <a16:creationId xmlns:a16="http://schemas.microsoft.com/office/drawing/2014/main" xmlns="" id="{99FB639F-6EF6-4671-ABB9-A30280BE9E4C}"/>
              </a:ext>
            </a:extLst>
          </p:cNvPr>
          <p:cNvSpPr>
            <a:spLocks noGrp="1"/>
          </p:cNvSpPr>
          <p:nvPr>
            <p:ph type="body" sz="quarter" idx="14"/>
          </p:nvPr>
        </p:nvSpPr>
        <p:spPr>
          <a:xfrm>
            <a:off x="4743634" y="1980199"/>
            <a:ext cx="3943165" cy="1752600"/>
          </a:xfrm>
        </p:spPr>
        <p:txBody>
          <a:bodyPr>
            <a:normAutofit lnSpcReduction="10000"/>
          </a:bodyPr>
          <a:lstStyle/>
          <a:p>
            <a:r>
              <a:rPr lang="en-US" dirty="0" smtClean="0">
                <a:solidFill>
                  <a:schemeClr val="accent1"/>
                </a:solidFill>
              </a:rPr>
              <a:t>We are committed to complete the project by end of  Dec 2020  to  be developed as per planned and fully operative on rental ,Sale and Time Share basis.</a:t>
            </a:r>
          </a:p>
          <a:p>
            <a:r>
              <a:rPr lang="en-US" dirty="0" smtClean="0">
                <a:solidFill>
                  <a:schemeClr val="accent1"/>
                </a:solidFill>
              </a:rPr>
              <a:t>Opening  Revolving Restaurant Dec 2020</a:t>
            </a:r>
            <a:endParaRPr lang="en-US" dirty="0">
              <a:solidFill>
                <a:schemeClr val="accent1"/>
              </a:solidFill>
            </a:endParaRPr>
          </a:p>
          <a:p>
            <a:endParaRPr lang="en-US" dirty="0"/>
          </a:p>
        </p:txBody>
      </p:sp>
      <p:grpSp>
        <p:nvGrpSpPr>
          <p:cNvPr id="30" name="Group 29" descr="date, website, page number">
            <a:extLst>
              <a:ext uri="{FF2B5EF4-FFF2-40B4-BE49-F238E27FC236}">
                <a16:creationId xmlns:a16="http://schemas.microsoft.com/office/drawing/2014/main" xmlns="" id="{6873B16E-E4E3-491D-A848-B9AEFDEB8D85}"/>
              </a:ext>
            </a:extLst>
          </p:cNvPr>
          <p:cNvGrpSpPr/>
          <p:nvPr/>
        </p:nvGrpSpPr>
        <p:grpSpPr>
          <a:xfrm>
            <a:off x="4648200" y="6552527"/>
            <a:ext cx="4153269" cy="228600"/>
            <a:chOff x="4648200" y="6552527"/>
            <a:chExt cx="4153269" cy="228600"/>
          </a:xfrm>
        </p:grpSpPr>
        <p:sp>
          <p:nvSpPr>
            <p:cNvPr id="31" name="Rectangle 18">
              <a:extLst>
                <a:ext uri="{FF2B5EF4-FFF2-40B4-BE49-F238E27FC236}">
                  <a16:creationId xmlns:a16="http://schemas.microsoft.com/office/drawing/2014/main" xmlns="" id="{4BFB5406-1A92-4F2A-A310-0552D5A8499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11</a:t>
              </a:fld>
              <a:endParaRPr lang="en-US" altLang="en-US" sz="1200" dirty="0">
                <a:solidFill>
                  <a:schemeClr val="accent5"/>
                </a:solidFill>
                <a:latin typeface="+mj-lt"/>
              </a:endParaRPr>
            </a:p>
          </p:txBody>
        </p:sp>
        <p:sp>
          <p:nvSpPr>
            <p:cNvPr id="32" name="Rectangle 18">
              <a:extLst>
                <a:ext uri="{FF2B5EF4-FFF2-40B4-BE49-F238E27FC236}">
                  <a16:creationId xmlns:a16="http://schemas.microsoft.com/office/drawing/2014/main" xmlns="" id="{96CD5468-1193-4D0D-BBBD-616DCB837864}"/>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33" name="Rectangle 18">
              <a:extLst>
                <a:ext uri="{FF2B5EF4-FFF2-40B4-BE49-F238E27FC236}">
                  <a16:creationId xmlns:a16="http://schemas.microsoft.com/office/drawing/2014/main" xmlns="" id="{B14444EF-E37F-4690-AB6A-8FAA5664F53F}"/>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0" name="Picture 9">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sp>
        <p:nvSpPr>
          <p:cNvPr id="4" name="Rectangle 3"/>
          <p:cNvSpPr/>
          <p:nvPr/>
        </p:nvSpPr>
        <p:spPr>
          <a:xfrm>
            <a:off x="533399" y="3581400"/>
            <a:ext cx="8268069" cy="369332"/>
          </a:xfrm>
          <a:prstGeom prst="rect">
            <a:avLst/>
          </a:prstGeom>
        </p:spPr>
        <p:txBody>
          <a:bodyPr wrap="square">
            <a:spAutoFit/>
          </a:bodyPr>
          <a:lstStyle/>
          <a:p>
            <a:r>
              <a:rPr lang="en-US" dirty="0">
                <a:solidFill>
                  <a:schemeClr val="accent1"/>
                </a:solidFill>
              </a:rPr>
              <a:t>Project Sale Start Phase                                 </a:t>
            </a:r>
            <a:r>
              <a:rPr lang="en-US" dirty="0" smtClean="0">
                <a:solidFill>
                  <a:schemeClr val="accent1"/>
                </a:solidFill>
              </a:rPr>
              <a:t>             </a:t>
            </a:r>
            <a:r>
              <a:rPr lang="en-US" dirty="0">
                <a:solidFill>
                  <a:schemeClr val="accent1"/>
                </a:solidFill>
              </a:rPr>
              <a:t>01-Fab till 30-June 2019</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le">
            <a:extLst>
              <a:ext uri="{FF2B5EF4-FFF2-40B4-BE49-F238E27FC236}">
                <a16:creationId xmlns:a16="http://schemas.microsoft.com/office/drawing/2014/main" xmlns="" id="{3EF2BA99-8B3F-4C7A-8DB0-89DBBB14A72B}"/>
              </a:ext>
            </a:extLst>
          </p:cNvPr>
          <p:cNvSpPr/>
          <p:nvPr/>
        </p:nvSpPr>
        <p:spPr bwMode="auto">
          <a:xfrm>
            <a:off x="0" y="3276600"/>
            <a:ext cx="9144000" cy="3581400"/>
          </a:xfrm>
          <a:prstGeom prst="rect">
            <a:avLst/>
          </a:prstGeom>
          <a:solidFill>
            <a:schemeClr val="bg2">
              <a:alpha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254" name="Rectangle 14">
            <a:extLst>
              <a:ext uri="{FF2B5EF4-FFF2-40B4-BE49-F238E27FC236}">
                <a16:creationId xmlns:a16="http://schemas.microsoft.com/office/drawing/2014/main" xmlns="" id="{0DB8D992-4329-4C14-973C-137EA0BCFDAC}"/>
              </a:ext>
            </a:extLst>
          </p:cNvPr>
          <p:cNvSpPr>
            <a:spLocks noGrp="1" noChangeArrowheads="1"/>
          </p:cNvSpPr>
          <p:nvPr>
            <p:ph type="title"/>
          </p:nvPr>
        </p:nvSpPr>
        <p:spPr/>
        <p:txBody>
          <a:bodyPr/>
          <a:lstStyle/>
          <a:p>
            <a:r>
              <a:rPr lang="en-US" altLang="en-US" dirty="0" smtClean="0"/>
              <a:t>Our Team</a:t>
            </a:r>
            <a:endParaRPr lang="en-US" altLang="en-US" dirty="0"/>
          </a:p>
        </p:txBody>
      </p:sp>
      <p:sp>
        <p:nvSpPr>
          <p:cNvPr id="10255" name="Rectangle 15">
            <a:extLst>
              <a:ext uri="{FF2B5EF4-FFF2-40B4-BE49-F238E27FC236}">
                <a16:creationId xmlns:a16="http://schemas.microsoft.com/office/drawing/2014/main" xmlns="" id="{91DEB003-F7BC-4EA1-A7BE-CC0B7C70CE79}"/>
              </a:ext>
            </a:extLst>
          </p:cNvPr>
          <p:cNvSpPr>
            <a:spLocks noGrp="1" noChangeArrowheads="1"/>
          </p:cNvSpPr>
          <p:nvPr>
            <p:ph type="body" sz="half" idx="1"/>
          </p:nvPr>
        </p:nvSpPr>
        <p:spPr>
          <a:xfrm>
            <a:off x="457200" y="1981200"/>
            <a:ext cx="8229600" cy="876300"/>
          </a:xfrm>
        </p:spPr>
        <p:txBody>
          <a:bodyPr/>
          <a:lstStyle/>
          <a:p>
            <a:r>
              <a:rPr lang="en-US" altLang="en-US" sz="2400" dirty="0" smtClean="0">
                <a:solidFill>
                  <a:schemeClr val="accent1"/>
                </a:solidFill>
              </a:rPr>
              <a:t>Our organization </a:t>
            </a:r>
            <a:r>
              <a:rPr lang="en-US" altLang="en-US" sz="2400" dirty="0">
                <a:solidFill>
                  <a:schemeClr val="accent1"/>
                </a:solidFill>
              </a:rPr>
              <a:t>chart of the project management team</a:t>
            </a:r>
            <a:r>
              <a:rPr lang="en-US" altLang="en-US" sz="2400" dirty="0"/>
              <a:t>.</a:t>
            </a:r>
          </a:p>
        </p:txBody>
      </p:sp>
      <p:grpSp>
        <p:nvGrpSpPr>
          <p:cNvPr id="15" name="Group 14" descr="date, website, page number">
            <a:extLst>
              <a:ext uri="{FF2B5EF4-FFF2-40B4-BE49-F238E27FC236}">
                <a16:creationId xmlns:a16="http://schemas.microsoft.com/office/drawing/2014/main" xmlns="" id="{377DFF03-529B-45CB-91D8-7CD8C1F4CB57}"/>
              </a:ext>
            </a:extLst>
          </p:cNvPr>
          <p:cNvGrpSpPr/>
          <p:nvPr/>
        </p:nvGrpSpPr>
        <p:grpSpPr>
          <a:xfrm>
            <a:off x="4648200" y="6552527"/>
            <a:ext cx="4153269" cy="228600"/>
            <a:chOff x="4648200" y="6552527"/>
            <a:chExt cx="4153269" cy="228600"/>
          </a:xfrm>
        </p:grpSpPr>
        <p:sp>
          <p:nvSpPr>
            <p:cNvPr id="16" name="Rectangle 18">
              <a:extLst>
                <a:ext uri="{FF2B5EF4-FFF2-40B4-BE49-F238E27FC236}">
                  <a16:creationId xmlns:a16="http://schemas.microsoft.com/office/drawing/2014/main" xmlns="" id="{6F82F7CA-1CAC-4D09-BEE2-DA239AD5A30E}"/>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12</a:t>
              </a:fld>
              <a:endParaRPr lang="en-US" altLang="en-US" sz="1200" dirty="0">
                <a:solidFill>
                  <a:schemeClr val="accent5"/>
                </a:solidFill>
                <a:latin typeface="+mj-lt"/>
              </a:endParaRPr>
            </a:p>
          </p:txBody>
        </p:sp>
        <p:sp>
          <p:nvSpPr>
            <p:cNvPr id="17" name="Rectangle 18">
              <a:extLst>
                <a:ext uri="{FF2B5EF4-FFF2-40B4-BE49-F238E27FC236}">
                  <a16:creationId xmlns:a16="http://schemas.microsoft.com/office/drawing/2014/main" xmlns="" id="{3F19CF04-3CFD-4A19-B736-00E14065119E}"/>
                </a:ext>
              </a:extLst>
            </p:cNvPr>
            <p:cNvSpPr txBox="1">
              <a:spLocks noChangeArrowheads="1"/>
            </p:cNvSpPr>
            <p:nvPr/>
          </p:nvSpPr>
          <p:spPr>
            <a:xfrm>
              <a:off x="6276884" y="6553200"/>
              <a:ext cx="21813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18" name="Rectangle 18">
              <a:extLst>
                <a:ext uri="{FF2B5EF4-FFF2-40B4-BE49-F238E27FC236}">
                  <a16:creationId xmlns:a16="http://schemas.microsoft.com/office/drawing/2014/main" xmlns="" id="{461FCF54-51D3-4809-8E7D-4553A19F926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graphicFrame>
        <p:nvGraphicFramePr>
          <p:cNvPr id="14" name="Diagram 13" descr="diagram" title="diagram">
            <a:extLst>
              <a:ext uri="{FF2B5EF4-FFF2-40B4-BE49-F238E27FC236}">
                <a16:creationId xmlns:a16="http://schemas.microsoft.com/office/drawing/2014/main" xmlns="" id="{EE7E208F-9B78-4C2F-8EC3-38C84D65629D}"/>
              </a:ext>
            </a:extLst>
          </p:cNvPr>
          <p:cNvGraphicFramePr/>
          <p:nvPr>
            <p:extLst>
              <p:ext uri="{D42A27DB-BD31-4B8C-83A1-F6EECF244321}">
                <p14:modId xmlns:p14="http://schemas.microsoft.com/office/powerpoint/2010/main" val="2219860360"/>
              </p:ext>
            </p:extLst>
          </p:nvPr>
        </p:nvGraphicFramePr>
        <p:xfrm>
          <a:off x="685800" y="3200400"/>
          <a:ext cx="8229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 xmlns:a16="http://schemas.microsoft.com/office/drawing/2014/main" id="{2AA34C27-B95E-4CAA-866B-F25BEBE315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sp>
        <p:nvSpPr>
          <p:cNvPr id="2" name="AutoShape 2" descr="https://web.whatsapp.com/pp?e=https%3A%2F%2Fpps.whatsapp.net%2Fv%2Ft61.11540-24%2F44704143_1294338860707648_6189682399119409152_n.jpg%3Foe%3D5C56D2F5%26oh%3D969b0da232827d62cb34416f496aae96&amp;t=l&amp;u=923097700491%40c.us&amp;i=154216918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eb.whatsapp.com/pp?e=https%3A%2F%2Fpps.whatsapp.net%2Fv%2Ft61.11540-24%2F44704143_1294338860707648_6189682399119409152_n.jpg%3Foe%3D5C56D2F5%26oh%3D969b0da232827d62cb34416f496aae96&amp;t=l&amp;u=923097700491%40c.us&amp;i=154216918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4876800"/>
            <a:ext cx="1066800" cy="10668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6635" y="4851640"/>
            <a:ext cx="1168160" cy="116816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6420" y="4832410"/>
            <a:ext cx="1155580" cy="115558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36A902FC-88F5-48AD-90BF-F4E796FA5039}"/>
              </a:ext>
            </a:extLst>
          </p:cNvPr>
          <p:cNvSpPr>
            <a:spLocks noGrp="1" noChangeArrowheads="1"/>
          </p:cNvSpPr>
          <p:nvPr>
            <p:ph type="title"/>
          </p:nvPr>
        </p:nvSpPr>
        <p:spPr/>
        <p:txBody>
          <a:bodyPr/>
          <a:lstStyle/>
          <a:p>
            <a:r>
              <a:rPr lang="en-US" altLang="en-US" dirty="0"/>
              <a:t>Introduction</a:t>
            </a:r>
          </a:p>
        </p:txBody>
      </p:sp>
      <p:sp>
        <p:nvSpPr>
          <p:cNvPr id="50179" name="Rectangle 3">
            <a:extLst>
              <a:ext uri="{FF2B5EF4-FFF2-40B4-BE49-F238E27FC236}">
                <a16:creationId xmlns:a16="http://schemas.microsoft.com/office/drawing/2014/main" xmlns="" id="{21D2A9D6-5F83-42B6-AD82-F5E8840A77E7}"/>
              </a:ext>
            </a:extLst>
          </p:cNvPr>
          <p:cNvSpPr>
            <a:spLocks noGrp="1" noChangeArrowheads="1"/>
          </p:cNvSpPr>
          <p:nvPr>
            <p:ph idx="1"/>
          </p:nvPr>
        </p:nvSpPr>
        <p:spPr>
          <a:xfrm>
            <a:off x="457200" y="1752600"/>
            <a:ext cx="8229600" cy="2667000"/>
          </a:xfrm>
        </p:spPr>
        <p:txBody>
          <a:bodyPr>
            <a:normAutofit lnSpcReduction="10000"/>
          </a:bodyPr>
          <a:lstStyle/>
          <a:p>
            <a:r>
              <a:rPr lang="en-US" altLang="en-US" dirty="0" smtClean="0"/>
              <a:t>Swiss Four Season Developers .</a:t>
            </a:r>
            <a:endParaRPr lang="en-US" altLang="en-US" dirty="0"/>
          </a:p>
          <a:p>
            <a:pPr lvl="1">
              <a:buClr>
                <a:schemeClr val="accent3"/>
              </a:buClr>
              <a:buFont typeface="Arial" panose="020B0604020202020204" pitchFamily="34" charset="0"/>
              <a:buChar char="•"/>
            </a:pPr>
            <a:r>
              <a:rPr lang="en-US" altLang="en-US" sz="1800" dirty="0" smtClean="0"/>
              <a:t>We are a German Based Company Investing in Tourisms Project in Pakistan, as a part of our national Interest to Promote the Economy with contributing our share of effort toward Prosperous Pakistan.  </a:t>
            </a:r>
            <a:endParaRPr lang="en-US" altLang="en-US" sz="1800" dirty="0"/>
          </a:p>
          <a:p>
            <a:pPr lvl="1">
              <a:buClr>
                <a:schemeClr val="accent3"/>
              </a:buClr>
              <a:buFont typeface="Arial" panose="020B0604020202020204" pitchFamily="34" charset="0"/>
              <a:buChar char="•"/>
            </a:pPr>
            <a:r>
              <a:rPr lang="en-US" altLang="en-US" sz="2000" dirty="0" smtClean="0"/>
              <a:t>Our Mission is to setup 3 to 4 Star Holiday Home and Villas in different Natural Green Habitats. We believe in Serving and providing Quality in Hospitality Industry.</a:t>
            </a:r>
            <a:r>
              <a:rPr lang="en-US" altLang="en-US" dirty="0" smtClean="0"/>
              <a:t> </a:t>
            </a:r>
            <a:endParaRPr lang="en-US" altLang="en-US" dirty="0"/>
          </a:p>
          <a:p>
            <a:r>
              <a:rPr lang="en-US" altLang="en-US" sz="2800" dirty="0" smtClean="0"/>
              <a:t>Our Clients Satisfaction &amp; Happiness is our Goal </a:t>
            </a:r>
            <a:r>
              <a:rPr lang="en-US" altLang="en-US" dirty="0" smtClean="0"/>
              <a:t>.</a:t>
            </a:r>
            <a:endParaRPr lang="en-US" altLang="en-US" dirty="0"/>
          </a:p>
        </p:txBody>
      </p:sp>
      <p:sp>
        <p:nvSpPr>
          <p:cNvPr id="19" name="Text Placeholder 18">
            <a:extLst>
              <a:ext uri="{FF2B5EF4-FFF2-40B4-BE49-F238E27FC236}">
                <a16:creationId xmlns:a16="http://schemas.microsoft.com/office/drawing/2014/main" xmlns="" id="{56417653-F6F2-4BA2-8C13-34AB6151DA0B}"/>
              </a:ext>
            </a:extLst>
          </p:cNvPr>
          <p:cNvSpPr>
            <a:spLocks noGrp="1"/>
          </p:cNvSpPr>
          <p:nvPr>
            <p:ph type="body" sz="quarter" idx="13"/>
          </p:nvPr>
        </p:nvSpPr>
        <p:spPr>
          <a:xfrm>
            <a:off x="457200" y="4876800"/>
            <a:ext cx="3943165" cy="1396014"/>
          </a:xfrm>
        </p:spPr>
        <p:txBody>
          <a:bodyPr>
            <a:normAutofit fontScale="92500"/>
          </a:bodyPr>
          <a:lstStyle/>
          <a:p>
            <a:r>
              <a:rPr lang="en-US" sz="1400" dirty="0" smtClean="0"/>
              <a:t>AL </a:t>
            </a:r>
            <a:r>
              <a:rPr lang="en-US" sz="1400" dirty="0" err="1" smtClean="0"/>
              <a:t>Ghafoor</a:t>
            </a:r>
            <a:r>
              <a:rPr lang="en-US" sz="1400" dirty="0" smtClean="0"/>
              <a:t> Town Yazman</a:t>
            </a:r>
          </a:p>
          <a:p>
            <a:r>
              <a:rPr lang="en-US" sz="1400" dirty="0" smtClean="0"/>
              <a:t>We are proud to mention with our Positive Motivated Team we have accomplished  &amp; </a:t>
            </a:r>
            <a:r>
              <a:rPr lang="en-US" sz="1400" dirty="0" err="1" smtClean="0"/>
              <a:t>complted</a:t>
            </a:r>
            <a:r>
              <a:rPr lang="en-US" sz="1400" dirty="0" smtClean="0"/>
              <a:t> Al </a:t>
            </a:r>
            <a:r>
              <a:rPr lang="en-US" sz="1400" dirty="0" err="1" smtClean="0"/>
              <a:t>Ghafoor</a:t>
            </a:r>
            <a:r>
              <a:rPr lang="en-US" sz="1400" dirty="0" smtClean="0"/>
              <a:t> Town  Yazman </a:t>
            </a:r>
            <a:r>
              <a:rPr lang="en-US" sz="1400" dirty="0" err="1" smtClean="0"/>
              <a:t>Mandi</a:t>
            </a:r>
            <a:r>
              <a:rPr lang="en-US" sz="1400" dirty="0" smtClean="0"/>
              <a:t> 12 </a:t>
            </a:r>
            <a:r>
              <a:rPr lang="en-US" sz="1400" dirty="0" err="1" smtClean="0"/>
              <a:t>Acrs</a:t>
            </a:r>
            <a:r>
              <a:rPr lang="en-US" sz="1400" dirty="0" smtClean="0"/>
              <a:t> all  development  work . Now We are in Selling Phase.</a:t>
            </a:r>
          </a:p>
          <a:p>
            <a:r>
              <a:rPr lang="en-US" sz="1400" dirty="0" smtClean="0"/>
              <a:t>www.alghafoortown.com</a:t>
            </a:r>
            <a:endParaRPr lang="en-US" sz="1400" dirty="0"/>
          </a:p>
        </p:txBody>
      </p:sp>
      <p:sp>
        <p:nvSpPr>
          <p:cNvPr id="20" name="Text Placeholder 19">
            <a:extLst>
              <a:ext uri="{FF2B5EF4-FFF2-40B4-BE49-F238E27FC236}">
                <a16:creationId xmlns:a16="http://schemas.microsoft.com/office/drawing/2014/main" xmlns="" id="{CD87A11C-A9D7-4F6A-B649-F3A88B20B0AF}"/>
              </a:ext>
            </a:extLst>
          </p:cNvPr>
          <p:cNvSpPr>
            <a:spLocks noGrp="1"/>
          </p:cNvSpPr>
          <p:nvPr>
            <p:ph type="body" sz="quarter" idx="14"/>
          </p:nvPr>
        </p:nvSpPr>
        <p:spPr>
          <a:xfrm>
            <a:off x="4648200" y="4900860"/>
            <a:ext cx="3943165" cy="1637290"/>
          </a:xfrm>
        </p:spPr>
        <p:txBody>
          <a:bodyPr>
            <a:normAutofit lnSpcReduction="10000"/>
          </a:bodyPr>
          <a:lstStyle/>
          <a:p>
            <a:r>
              <a:rPr lang="en-US" dirty="0" smtClean="0"/>
              <a:t>Al </a:t>
            </a:r>
            <a:r>
              <a:rPr lang="en-US" dirty="0" err="1" smtClean="0"/>
              <a:t>Madina</a:t>
            </a:r>
            <a:r>
              <a:rPr lang="en-US" dirty="0" smtClean="0"/>
              <a:t> Center </a:t>
            </a:r>
          </a:p>
          <a:p>
            <a:r>
              <a:rPr lang="en-US" dirty="0" smtClean="0"/>
              <a:t>Commercial  Development on 5 </a:t>
            </a:r>
            <a:r>
              <a:rPr lang="en-US" dirty="0" err="1" smtClean="0"/>
              <a:t>Kanal</a:t>
            </a:r>
            <a:r>
              <a:rPr lang="en-US" dirty="0" smtClean="0"/>
              <a:t> Land located on Bahawalpur Airport Road</a:t>
            </a:r>
          </a:p>
          <a:p>
            <a:r>
              <a:rPr lang="en-US" dirty="0" smtClean="0"/>
              <a:t>Double Story consist of 54 Showrooms for Brands.     www.almadinacenter.com</a:t>
            </a:r>
          </a:p>
          <a:p>
            <a:endParaRPr lang="en-US" dirty="0"/>
          </a:p>
        </p:txBody>
      </p:sp>
      <p:grpSp>
        <p:nvGrpSpPr>
          <p:cNvPr id="13" name="Group 12" descr="date, website, page number">
            <a:extLst>
              <a:ext uri="{FF2B5EF4-FFF2-40B4-BE49-F238E27FC236}">
                <a16:creationId xmlns:a16="http://schemas.microsoft.com/office/drawing/2014/main" xmlns="" id="{07A09D7D-B24A-42F2-BDDB-4AF6DCF8DCA8}"/>
              </a:ext>
            </a:extLst>
          </p:cNvPr>
          <p:cNvGrpSpPr/>
          <p:nvPr/>
        </p:nvGrpSpPr>
        <p:grpSpPr>
          <a:xfrm>
            <a:off x="4648200" y="6552527"/>
            <a:ext cx="4153269" cy="228600"/>
            <a:chOff x="4648200" y="6552527"/>
            <a:chExt cx="4153269" cy="228600"/>
          </a:xfrm>
        </p:grpSpPr>
        <p:sp>
          <p:nvSpPr>
            <p:cNvPr id="14" name="Rectangle 18">
              <a:extLst>
                <a:ext uri="{FF2B5EF4-FFF2-40B4-BE49-F238E27FC236}">
                  <a16:creationId xmlns:a16="http://schemas.microsoft.com/office/drawing/2014/main" xmlns=""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2</a:t>
              </a:fld>
              <a:endParaRPr lang="en-US" altLang="en-US" sz="1200" dirty="0">
                <a:solidFill>
                  <a:schemeClr val="accent5"/>
                </a:solidFill>
                <a:latin typeface="+mj-lt"/>
              </a:endParaRPr>
            </a:p>
          </p:txBody>
        </p:sp>
        <p:sp>
          <p:nvSpPr>
            <p:cNvPr id="15" name="Rectangle 18">
              <a:extLst>
                <a:ext uri="{FF2B5EF4-FFF2-40B4-BE49-F238E27FC236}">
                  <a16:creationId xmlns:a16="http://schemas.microsoft.com/office/drawing/2014/main" xmlns="" id="{64663EB2-3609-4B38-8EC8-E2DFE686E435}"/>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smtClean="0">
                  <a:solidFill>
                    <a:schemeClr val="accent5"/>
                  </a:solidFill>
                  <a:latin typeface="+mj-lt"/>
                </a:rPr>
                <a:t>www.4Season swiss.com</a:t>
              </a:r>
              <a:endParaRPr lang="en-US" altLang="en-US" sz="1200" dirty="0">
                <a:solidFill>
                  <a:schemeClr val="accent5"/>
                </a:solidFill>
                <a:latin typeface="+mj-lt"/>
              </a:endParaRPr>
            </a:p>
          </p:txBody>
        </p:sp>
        <p:sp>
          <p:nvSpPr>
            <p:cNvPr id="16" name="Rectangle 18">
              <a:extLst>
                <a:ext uri="{FF2B5EF4-FFF2-40B4-BE49-F238E27FC236}">
                  <a16:creationId xmlns:a16="http://schemas.microsoft.com/office/drawing/2014/main" xmlns=""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a:p>
              <a:endParaRPr lang="en-US" altLang="en-US" sz="1200" dirty="0">
                <a:solidFill>
                  <a:schemeClr val="accent5"/>
                </a:solidFill>
                <a:latin typeface="+mj-lt"/>
              </a:endParaRPr>
            </a:p>
          </p:txBody>
        </p:sp>
      </p:grpSp>
      <p:pic>
        <p:nvPicPr>
          <p:cNvPr id="10" name="Picture 9">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038" y="304800"/>
            <a:ext cx="2511680" cy="152400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4DDCD9B8-566C-4B19-8FEC-9A6167BB2E33}"/>
              </a:ext>
            </a:extLst>
          </p:cNvPr>
          <p:cNvSpPr>
            <a:spLocks noGrp="1" noChangeArrowheads="1"/>
          </p:cNvSpPr>
          <p:nvPr>
            <p:ph type="title"/>
          </p:nvPr>
        </p:nvSpPr>
        <p:spPr/>
        <p:txBody>
          <a:bodyPr/>
          <a:lstStyle/>
          <a:p>
            <a:r>
              <a:rPr lang="en-US" altLang="en-US"/>
              <a:t>Project Summary</a:t>
            </a:r>
          </a:p>
        </p:txBody>
      </p:sp>
      <p:sp>
        <p:nvSpPr>
          <p:cNvPr id="65539" name="Rectangle 3">
            <a:extLst>
              <a:ext uri="{FF2B5EF4-FFF2-40B4-BE49-F238E27FC236}">
                <a16:creationId xmlns:a16="http://schemas.microsoft.com/office/drawing/2014/main" xmlns="" id="{B355EE22-7658-4735-85DE-D05034357648}"/>
              </a:ext>
            </a:extLst>
          </p:cNvPr>
          <p:cNvSpPr>
            <a:spLocks noGrp="1" noChangeArrowheads="1"/>
          </p:cNvSpPr>
          <p:nvPr>
            <p:ph idx="1"/>
          </p:nvPr>
        </p:nvSpPr>
        <p:spPr>
          <a:xfrm>
            <a:off x="324034" y="1678420"/>
            <a:ext cx="8229600" cy="2286000"/>
          </a:xfrm>
        </p:spPr>
        <p:txBody>
          <a:bodyPr/>
          <a:lstStyle/>
          <a:p>
            <a:endParaRPr lang="en-US" dirty="0"/>
          </a:p>
          <a:p>
            <a:r>
              <a:rPr lang="en-US" sz="1800" dirty="0" smtClean="0"/>
              <a:t>OUR PROJECTLOCATED </a:t>
            </a:r>
            <a:r>
              <a:rPr lang="en-US" sz="1800" dirty="0"/>
              <a:t>ON N75  EXPRESS MPOTORWAY  MURREE APPROXIMATEL 9  MINUTE DRIVE  DISTANCE TO GLORIA JEANS  </a:t>
            </a:r>
            <a:r>
              <a:rPr lang="en-US" sz="1800" dirty="0" smtClean="0"/>
              <a:t>COFFEE </a:t>
            </a:r>
            <a:r>
              <a:rPr lang="en-US" sz="1800" dirty="0"/>
              <a:t>SHOP </a:t>
            </a:r>
            <a:r>
              <a:rPr lang="en-US" sz="1800" dirty="0" smtClean="0"/>
              <a:t>.</a:t>
            </a:r>
            <a:endParaRPr lang="en-US" altLang="en-US" sz="1800" dirty="0"/>
          </a:p>
        </p:txBody>
      </p:sp>
      <p:sp>
        <p:nvSpPr>
          <p:cNvPr id="27" name="Text Placeholder 18">
            <a:extLst>
              <a:ext uri="{FF2B5EF4-FFF2-40B4-BE49-F238E27FC236}">
                <a16:creationId xmlns:a16="http://schemas.microsoft.com/office/drawing/2014/main" xmlns="" id="{F5842AA6-ADE7-4E08-985F-A5894C660FC3}"/>
              </a:ext>
            </a:extLst>
          </p:cNvPr>
          <p:cNvSpPr>
            <a:spLocks noGrp="1"/>
          </p:cNvSpPr>
          <p:nvPr>
            <p:ph type="body" sz="quarter" idx="13"/>
          </p:nvPr>
        </p:nvSpPr>
        <p:spPr/>
        <p:txBody>
          <a:bodyPr>
            <a:normAutofit fontScale="92500" lnSpcReduction="10000"/>
          </a:bodyPr>
          <a:lstStyle/>
          <a:p>
            <a:r>
              <a:rPr lang="en-US" dirty="0">
                <a:solidFill>
                  <a:schemeClr val="accent1"/>
                </a:solidFill>
              </a:rPr>
              <a:t>Gloria Jeans Coffee Shop 	 7  KM </a:t>
            </a:r>
          </a:p>
          <a:p>
            <a:r>
              <a:rPr lang="en-US" dirty="0" err="1">
                <a:solidFill>
                  <a:schemeClr val="accent1"/>
                </a:solidFill>
              </a:rPr>
              <a:t>Abshar</a:t>
            </a:r>
            <a:r>
              <a:rPr lang="en-US" dirty="0">
                <a:solidFill>
                  <a:schemeClr val="accent1"/>
                </a:solidFill>
              </a:rPr>
              <a:t> </a:t>
            </a:r>
            <a:r>
              <a:rPr lang="en-US" dirty="0" err="1">
                <a:solidFill>
                  <a:schemeClr val="accent1"/>
                </a:solidFill>
              </a:rPr>
              <a:t>Restaurent</a:t>
            </a:r>
            <a:r>
              <a:rPr lang="en-US" dirty="0">
                <a:solidFill>
                  <a:schemeClr val="accent1"/>
                </a:solidFill>
              </a:rPr>
              <a:t> 		 1  KM</a:t>
            </a:r>
          </a:p>
          <a:p>
            <a:r>
              <a:rPr lang="en-US" dirty="0" err="1">
                <a:solidFill>
                  <a:schemeClr val="accent1"/>
                </a:solidFill>
              </a:rPr>
              <a:t>Murree</a:t>
            </a:r>
            <a:r>
              <a:rPr lang="en-US" dirty="0">
                <a:solidFill>
                  <a:schemeClr val="accent1"/>
                </a:solidFill>
              </a:rPr>
              <a:t> Bazar 		12 KM</a:t>
            </a:r>
          </a:p>
          <a:p>
            <a:r>
              <a:rPr lang="en-US" dirty="0" err="1">
                <a:solidFill>
                  <a:schemeClr val="accent1"/>
                </a:solidFill>
              </a:rPr>
              <a:t>Islamabd</a:t>
            </a:r>
            <a:r>
              <a:rPr lang="en-US" dirty="0">
                <a:solidFill>
                  <a:schemeClr val="accent1"/>
                </a:solidFill>
              </a:rPr>
              <a:t> Zero Point 	51 KM</a:t>
            </a:r>
          </a:p>
          <a:p>
            <a:r>
              <a:rPr lang="en-US" dirty="0" err="1">
                <a:solidFill>
                  <a:schemeClr val="accent1"/>
                </a:solidFill>
              </a:rPr>
              <a:t>Islamabd</a:t>
            </a:r>
            <a:r>
              <a:rPr lang="en-US" dirty="0">
                <a:solidFill>
                  <a:schemeClr val="accent1"/>
                </a:solidFill>
              </a:rPr>
              <a:t> Airport 		60 KM</a:t>
            </a:r>
          </a:p>
          <a:p>
            <a:r>
              <a:rPr lang="en-US" dirty="0">
                <a:solidFill>
                  <a:schemeClr val="accent1"/>
                </a:solidFill>
              </a:rPr>
              <a:t>Sea Level Altitude		5700 Ft 				</a:t>
            </a:r>
          </a:p>
          <a:p>
            <a:endParaRPr lang="en-US" dirty="0"/>
          </a:p>
        </p:txBody>
      </p:sp>
      <p:sp>
        <p:nvSpPr>
          <p:cNvPr id="28" name="Text Placeholder 19">
            <a:extLst>
              <a:ext uri="{FF2B5EF4-FFF2-40B4-BE49-F238E27FC236}">
                <a16:creationId xmlns:a16="http://schemas.microsoft.com/office/drawing/2014/main" xmlns="" id="{AB98B440-6B50-4FEA-BFD8-0DE9169BC4B9}"/>
              </a:ext>
            </a:extLst>
          </p:cNvPr>
          <p:cNvSpPr>
            <a:spLocks noGrp="1"/>
          </p:cNvSpPr>
          <p:nvPr>
            <p:ph type="body" sz="quarter" idx="14"/>
          </p:nvPr>
        </p:nvSpPr>
        <p:spPr/>
        <p:txBody>
          <a:bodyPr/>
          <a:lstStyle/>
          <a:p>
            <a:endParaRPr lang="en-US" dirty="0" smtClean="0"/>
          </a:p>
          <a:p>
            <a:r>
              <a:rPr lang="en-US" dirty="0" smtClean="0"/>
              <a:t>The Project will be Consist of 40 Villas in Various Sizes &amp; Elegant Designs , Plus a 360 View </a:t>
            </a:r>
            <a:r>
              <a:rPr lang="en-US" dirty="0"/>
              <a:t> </a:t>
            </a:r>
            <a:r>
              <a:rPr lang="en-US" dirty="0" smtClean="0"/>
              <a:t>with revolving restaurant of 200 seats. </a:t>
            </a:r>
            <a:endParaRPr lang="en-US" dirty="0"/>
          </a:p>
        </p:txBody>
      </p:sp>
      <p:grpSp>
        <p:nvGrpSpPr>
          <p:cNvPr id="11" name="Group 10" descr="date, website, page number">
            <a:extLst>
              <a:ext uri="{FF2B5EF4-FFF2-40B4-BE49-F238E27FC236}">
                <a16:creationId xmlns:a16="http://schemas.microsoft.com/office/drawing/2014/main" xmlns="" id="{A9FC5696-E421-49E9-ABDD-E339CBA77362}"/>
              </a:ext>
            </a:extLst>
          </p:cNvPr>
          <p:cNvGrpSpPr/>
          <p:nvPr/>
        </p:nvGrpSpPr>
        <p:grpSpPr>
          <a:xfrm>
            <a:off x="4648200" y="6552527"/>
            <a:ext cx="4153269" cy="228600"/>
            <a:chOff x="4648200" y="6552527"/>
            <a:chExt cx="4153269" cy="228600"/>
          </a:xfrm>
        </p:grpSpPr>
        <p:sp>
          <p:nvSpPr>
            <p:cNvPr id="12" name="Rectangle 18">
              <a:extLst>
                <a:ext uri="{FF2B5EF4-FFF2-40B4-BE49-F238E27FC236}">
                  <a16:creationId xmlns:a16="http://schemas.microsoft.com/office/drawing/2014/main" xmlns=""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3</a:t>
              </a:fld>
              <a:endParaRPr lang="en-US" altLang="en-US" sz="1200" dirty="0">
                <a:solidFill>
                  <a:schemeClr val="accent5"/>
                </a:solidFill>
                <a:latin typeface="+mj-lt"/>
              </a:endParaRPr>
            </a:p>
          </p:txBody>
        </p:sp>
        <p:sp>
          <p:nvSpPr>
            <p:cNvPr id="13" name="Rectangle 18">
              <a:extLst>
                <a:ext uri="{FF2B5EF4-FFF2-40B4-BE49-F238E27FC236}">
                  <a16:creationId xmlns:a16="http://schemas.microsoft.com/office/drawing/2014/main" xmlns="" id="{75C28A9B-289E-4091-9E00-37E3AECF2EF3}"/>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14" name="Rectangle 18">
              <a:extLst>
                <a:ext uri="{FF2B5EF4-FFF2-40B4-BE49-F238E27FC236}">
                  <a16:creationId xmlns:a16="http://schemas.microsoft.com/office/drawing/2014/main" xmlns=""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21" name="Picture 20">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408" y="152400"/>
            <a:ext cx="2511680" cy="1524000"/>
          </a:xfrm>
          <a:prstGeom prst="rect">
            <a:avLst/>
          </a:prstGeom>
        </p:spPr>
      </p:pic>
      <p:pic>
        <p:nvPicPr>
          <p:cNvPr id="2050" name="Picture 2" descr="D:\Desktop Jan2017\Swiss Four Season Resort &amp; Hotels\19732117_1280998138679593_469230212860019794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799" y="3078909"/>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loria jeans coffee murree express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399" y="3085187"/>
            <a:ext cx="240339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loria jeans coffee murree express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85188"/>
            <a:ext cx="2209799" cy="174632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SHFAQ\Desktop\glor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1432" y="3059308"/>
            <a:ext cx="2092964" cy="1778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4DDCD9B8-566C-4B19-8FEC-9A6167BB2E33}"/>
              </a:ext>
            </a:extLst>
          </p:cNvPr>
          <p:cNvSpPr>
            <a:spLocks noGrp="1" noChangeArrowheads="1"/>
          </p:cNvSpPr>
          <p:nvPr>
            <p:ph type="title"/>
          </p:nvPr>
        </p:nvSpPr>
        <p:spPr/>
        <p:txBody>
          <a:bodyPr/>
          <a:lstStyle/>
          <a:p>
            <a:r>
              <a:rPr lang="en-US" altLang="en-US"/>
              <a:t>Project Summary</a:t>
            </a:r>
          </a:p>
        </p:txBody>
      </p:sp>
      <p:grpSp>
        <p:nvGrpSpPr>
          <p:cNvPr id="11" name="Group 10" descr="date, website, page number">
            <a:extLst>
              <a:ext uri="{FF2B5EF4-FFF2-40B4-BE49-F238E27FC236}">
                <a16:creationId xmlns:a16="http://schemas.microsoft.com/office/drawing/2014/main" xmlns="" id="{A9FC5696-E421-49E9-ABDD-E339CBA77362}"/>
              </a:ext>
            </a:extLst>
          </p:cNvPr>
          <p:cNvGrpSpPr/>
          <p:nvPr/>
        </p:nvGrpSpPr>
        <p:grpSpPr>
          <a:xfrm>
            <a:off x="4648200" y="6552527"/>
            <a:ext cx="4153269" cy="228600"/>
            <a:chOff x="4648200" y="6552527"/>
            <a:chExt cx="4153269" cy="228600"/>
          </a:xfrm>
        </p:grpSpPr>
        <p:sp>
          <p:nvSpPr>
            <p:cNvPr id="12" name="Rectangle 18">
              <a:extLst>
                <a:ext uri="{FF2B5EF4-FFF2-40B4-BE49-F238E27FC236}">
                  <a16:creationId xmlns:a16="http://schemas.microsoft.com/office/drawing/2014/main" xmlns=""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4</a:t>
              </a:fld>
              <a:endParaRPr lang="en-US" altLang="en-US" sz="1200" dirty="0">
                <a:solidFill>
                  <a:schemeClr val="accent5"/>
                </a:solidFill>
                <a:latin typeface="+mj-lt"/>
              </a:endParaRPr>
            </a:p>
          </p:txBody>
        </p:sp>
        <p:sp>
          <p:nvSpPr>
            <p:cNvPr id="13" name="Rectangle 18">
              <a:extLst>
                <a:ext uri="{FF2B5EF4-FFF2-40B4-BE49-F238E27FC236}">
                  <a16:creationId xmlns:a16="http://schemas.microsoft.com/office/drawing/2014/main" xmlns="" id="{75C28A9B-289E-4091-9E00-37E3AECF2EF3}"/>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14" name="Rectangle 18">
              <a:extLst>
                <a:ext uri="{FF2B5EF4-FFF2-40B4-BE49-F238E27FC236}">
                  <a16:creationId xmlns:a16="http://schemas.microsoft.com/office/drawing/2014/main" xmlns=""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21" name="Picture 20">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408" y="152400"/>
            <a:ext cx="2511680" cy="1524000"/>
          </a:xfrm>
          <a:prstGeom prst="rect">
            <a:avLst/>
          </a:prstGeom>
        </p:spPr>
      </p:pic>
      <p:sp>
        <p:nvSpPr>
          <p:cNvPr id="5" name="Rectangle 4"/>
          <p:cNvSpPr/>
          <p:nvPr/>
        </p:nvSpPr>
        <p:spPr>
          <a:xfrm>
            <a:off x="457200" y="1665715"/>
            <a:ext cx="3581400" cy="769441"/>
          </a:xfrm>
          <a:prstGeom prst="rect">
            <a:avLst/>
          </a:prstGeom>
        </p:spPr>
        <p:txBody>
          <a:bodyPr wrap="square">
            <a:spAutoFit/>
          </a:bodyPr>
          <a:lstStyle/>
          <a:p>
            <a:r>
              <a:rPr lang="en-US" sz="1100" dirty="0">
                <a:solidFill>
                  <a:schemeClr val="accent1"/>
                </a:solidFill>
              </a:rPr>
              <a:t>THE PROJECT AQUIRED  AREA  26 KANAL  LAND </a:t>
            </a:r>
          </a:p>
          <a:p>
            <a:pPr algn="just"/>
            <a:r>
              <a:rPr lang="en-US" sz="1100" dirty="0">
                <a:solidFill>
                  <a:schemeClr val="accent1"/>
                </a:solidFill>
              </a:rPr>
              <a:t> WITH DIRECT ACCESS TO MAIN MOTOR WAY</a:t>
            </a:r>
          </a:p>
          <a:p>
            <a:pPr algn="just"/>
            <a:r>
              <a:rPr lang="en-US" sz="1100" dirty="0">
                <a:solidFill>
                  <a:schemeClr val="accent1"/>
                </a:solidFill>
              </a:rPr>
              <a:t> OR N75  ROAD  IS JUST 200 FEET AWAY MAIN</a:t>
            </a:r>
          </a:p>
          <a:p>
            <a:pPr algn="just"/>
            <a:r>
              <a:rPr lang="en-US" sz="1100" dirty="0">
                <a:solidFill>
                  <a:schemeClr val="accent1"/>
                </a:solidFill>
              </a:rPr>
              <a:t> ACCESS WITH DIRECT PRIVATE ROAD</a:t>
            </a:r>
          </a:p>
        </p:txBody>
      </p:sp>
      <p:pic>
        <p:nvPicPr>
          <p:cNvPr id="19" name="Picture 18">
            <a:extLst>
              <a:ext uri="{FF2B5EF4-FFF2-40B4-BE49-F238E27FC236}">
                <a16:creationId xmlns="" xmlns:a16="http://schemas.microsoft.com/office/drawing/2014/main" id="{161CC628-F1FC-47FA-84DA-53D5471F2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18" y="2435155"/>
            <a:ext cx="8884763" cy="4323863"/>
          </a:xfrm>
          <a:prstGeom prst="rect">
            <a:avLst/>
          </a:prstGeom>
        </p:spPr>
      </p:pic>
    </p:spTree>
    <p:extLst>
      <p:ext uri="{BB962C8B-B14F-4D97-AF65-F5344CB8AC3E}">
        <p14:creationId xmlns:p14="http://schemas.microsoft.com/office/powerpoint/2010/main" val="353824264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4DDCD9B8-566C-4B19-8FEC-9A6167BB2E33}"/>
              </a:ext>
            </a:extLst>
          </p:cNvPr>
          <p:cNvSpPr>
            <a:spLocks noGrp="1" noChangeArrowheads="1"/>
          </p:cNvSpPr>
          <p:nvPr>
            <p:ph type="title"/>
          </p:nvPr>
        </p:nvSpPr>
        <p:spPr>
          <a:xfrm>
            <a:off x="607024" y="419100"/>
            <a:ext cx="6629400" cy="990600"/>
          </a:xfrm>
        </p:spPr>
        <p:txBody>
          <a:bodyPr/>
          <a:lstStyle/>
          <a:p>
            <a:r>
              <a:rPr lang="en-US" altLang="en-US" dirty="0"/>
              <a:t>Project Summary</a:t>
            </a:r>
          </a:p>
        </p:txBody>
      </p:sp>
      <p:sp>
        <p:nvSpPr>
          <p:cNvPr id="65539" name="Rectangle 3">
            <a:extLst>
              <a:ext uri="{FF2B5EF4-FFF2-40B4-BE49-F238E27FC236}">
                <a16:creationId xmlns:a16="http://schemas.microsoft.com/office/drawing/2014/main" xmlns="" id="{B355EE22-7658-4735-85DE-D05034357648}"/>
              </a:ext>
            </a:extLst>
          </p:cNvPr>
          <p:cNvSpPr>
            <a:spLocks noGrp="1" noChangeArrowheads="1"/>
          </p:cNvSpPr>
          <p:nvPr>
            <p:ph idx="1"/>
          </p:nvPr>
        </p:nvSpPr>
        <p:spPr>
          <a:xfrm>
            <a:off x="324034" y="1219200"/>
            <a:ext cx="8229600" cy="2286000"/>
          </a:xfrm>
        </p:spPr>
        <p:txBody>
          <a:bodyPr/>
          <a:lstStyle/>
          <a:p>
            <a:r>
              <a:rPr lang="en-US" sz="1800" b="1" i="1" u="sng" dirty="0" smtClean="0"/>
              <a:t>Optional Services</a:t>
            </a:r>
            <a:r>
              <a:rPr lang="en-US" sz="1800" dirty="0" smtClean="0"/>
              <a:t>.</a:t>
            </a:r>
          </a:p>
          <a:p>
            <a:pPr marL="285750" indent="-285750">
              <a:buFontTx/>
              <a:buChar char="-"/>
            </a:pPr>
            <a:r>
              <a:rPr lang="en-US" sz="1800" dirty="0" smtClean="0"/>
              <a:t>Rental Time Share Management. </a:t>
            </a:r>
          </a:p>
          <a:p>
            <a:r>
              <a:rPr lang="en-US" sz="1800" dirty="0">
                <a:solidFill>
                  <a:schemeClr val="accent2"/>
                </a:solidFill>
              </a:rPr>
              <a:t>  </a:t>
            </a:r>
            <a:r>
              <a:rPr lang="en-US" sz="1800" dirty="0" smtClean="0">
                <a:solidFill>
                  <a:schemeClr val="accent2"/>
                </a:solidFill>
              </a:rPr>
              <a:t>   </a:t>
            </a:r>
            <a:r>
              <a:rPr lang="en-US" sz="1600" dirty="0" smtClean="0">
                <a:solidFill>
                  <a:schemeClr val="accent2"/>
                </a:solidFill>
              </a:rPr>
              <a:t>For Example Mr. Ali Buys a Villa ( Land Plus Fully Furnished Building  ) at 7 Million   Rupee . Mr. Ali Use the property for Holiday staying like 60 days a Year but rest of 10 Months it stay vacant. Four Season Management Team Take Care of the property for maintenance and security plus rents out to Evaluated Clients for balance 300 Days </a:t>
            </a:r>
            <a:endParaRPr lang="en-US" dirty="0">
              <a:solidFill>
                <a:schemeClr val="accent2"/>
              </a:solidFill>
            </a:endParaRPr>
          </a:p>
        </p:txBody>
      </p:sp>
      <p:sp>
        <p:nvSpPr>
          <p:cNvPr id="27" name="Text Placeholder 18">
            <a:extLst>
              <a:ext uri="{FF2B5EF4-FFF2-40B4-BE49-F238E27FC236}">
                <a16:creationId xmlns:a16="http://schemas.microsoft.com/office/drawing/2014/main" xmlns="" id="{F5842AA6-ADE7-4E08-985F-A5894C660FC3}"/>
              </a:ext>
            </a:extLst>
          </p:cNvPr>
          <p:cNvSpPr>
            <a:spLocks noGrp="1"/>
          </p:cNvSpPr>
          <p:nvPr>
            <p:ph type="body" sz="quarter" idx="13"/>
          </p:nvPr>
        </p:nvSpPr>
        <p:spPr>
          <a:xfrm>
            <a:off x="429325" y="4724400"/>
            <a:ext cx="8124309" cy="1763915"/>
          </a:xfrm>
        </p:spPr>
        <p:txBody>
          <a:bodyPr>
            <a:normAutofit fontScale="92500" lnSpcReduction="10000"/>
          </a:bodyPr>
          <a:lstStyle/>
          <a:p>
            <a:r>
              <a:rPr lang="en-US" dirty="0" smtClean="0">
                <a:solidFill>
                  <a:schemeClr val="accent1"/>
                </a:solidFill>
              </a:rPr>
              <a:t>For Example Rent Share Income………………….. </a:t>
            </a:r>
          </a:p>
          <a:p>
            <a:r>
              <a:rPr lang="en-US" dirty="0" smtClean="0">
                <a:solidFill>
                  <a:schemeClr val="accent1"/>
                </a:solidFill>
              </a:rPr>
              <a:t>Swiss Villa Price </a:t>
            </a:r>
            <a:r>
              <a:rPr lang="en-US" dirty="0">
                <a:solidFill>
                  <a:schemeClr val="accent1"/>
                </a:solidFill>
              </a:rPr>
              <a:t>		</a:t>
            </a:r>
            <a:r>
              <a:rPr lang="en-US" dirty="0" smtClean="0">
                <a:solidFill>
                  <a:schemeClr val="accent1"/>
                </a:solidFill>
              </a:rPr>
              <a:t>                                             70,00,000 </a:t>
            </a:r>
            <a:r>
              <a:rPr lang="en-US" dirty="0" err="1" smtClean="0">
                <a:solidFill>
                  <a:schemeClr val="accent1"/>
                </a:solidFill>
              </a:rPr>
              <a:t>Rs</a:t>
            </a:r>
            <a:r>
              <a:rPr lang="en-US" dirty="0" smtClean="0">
                <a:solidFill>
                  <a:schemeClr val="accent1"/>
                </a:solidFill>
              </a:rPr>
              <a:t>  </a:t>
            </a:r>
          </a:p>
          <a:p>
            <a:r>
              <a:rPr lang="en-US" dirty="0" smtClean="0">
                <a:solidFill>
                  <a:schemeClr val="accent1"/>
                </a:solidFill>
              </a:rPr>
              <a:t>Rental Income Guaranteed after contract Signing per Year                          10,20,000 </a:t>
            </a:r>
            <a:r>
              <a:rPr lang="en-US" dirty="0" err="1" smtClean="0">
                <a:solidFill>
                  <a:schemeClr val="accent1"/>
                </a:solidFill>
              </a:rPr>
              <a:t>Rs</a:t>
            </a:r>
            <a:endParaRPr lang="en-US" dirty="0">
              <a:solidFill>
                <a:schemeClr val="accent1"/>
              </a:solidFill>
            </a:endParaRPr>
          </a:p>
          <a:p>
            <a:r>
              <a:rPr lang="en-US" dirty="0" smtClean="0">
                <a:solidFill>
                  <a:schemeClr val="accent1"/>
                </a:solidFill>
              </a:rPr>
              <a:t>Note.. Certain condition applies we will be happy to provide more </a:t>
            </a:r>
            <a:r>
              <a:rPr lang="en-US" dirty="0">
                <a:solidFill>
                  <a:schemeClr val="accent1"/>
                </a:solidFill>
              </a:rPr>
              <a:t>information </a:t>
            </a:r>
            <a:r>
              <a:rPr lang="en-US" dirty="0" smtClean="0">
                <a:solidFill>
                  <a:schemeClr val="accent1"/>
                </a:solidFill>
              </a:rPr>
              <a:t>upon meeting in detail. As explained above Return on Investment (ROI)</a:t>
            </a:r>
            <a:r>
              <a:rPr lang="en-US" dirty="0">
                <a:solidFill>
                  <a:schemeClr val="accent1"/>
                </a:solidFill>
              </a:rPr>
              <a:t> </a:t>
            </a:r>
            <a:r>
              <a:rPr lang="en-US" dirty="0" smtClean="0">
                <a:solidFill>
                  <a:schemeClr val="accent1"/>
                </a:solidFill>
              </a:rPr>
              <a:t> is about 7 Years. Further Coming Years income may flow as rental income plus property appreciated value in favor of client.</a:t>
            </a:r>
            <a:r>
              <a:rPr lang="en-US" dirty="0">
                <a:solidFill>
                  <a:schemeClr val="accent1"/>
                </a:solidFill>
              </a:rPr>
              <a:t>			</a:t>
            </a:r>
          </a:p>
          <a:p>
            <a:endParaRPr lang="en-US" dirty="0"/>
          </a:p>
        </p:txBody>
      </p:sp>
      <p:grpSp>
        <p:nvGrpSpPr>
          <p:cNvPr id="11" name="Group 10" descr="date, website, page number">
            <a:extLst>
              <a:ext uri="{FF2B5EF4-FFF2-40B4-BE49-F238E27FC236}">
                <a16:creationId xmlns:a16="http://schemas.microsoft.com/office/drawing/2014/main" xmlns="" id="{A9FC5696-E421-49E9-ABDD-E339CBA77362}"/>
              </a:ext>
            </a:extLst>
          </p:cNvPr>
          <p:cNvGrpSpPr/>
          <p:nvPr/>
        </p:nvGrpSpPr>
        <p:grpSpPr>
          <a:xfrm>
            <a:off x="4648200" y="6552527"/>
            <a:ext cx="4153269" cy="228600"/>
            <a:chOff x="4648200" y="6552527"/>
            <a:chExt cx="4153269" cy="228600"/>
          </a:xfrm>
        </p:grpSpPr>
        <p:sp>
          <p:nvSpPr>
            <p:cNvPr id="12" name="Rectangle 18">
              <a:extLst>
                <a:ext uri="{FF2B5EF4-FFF2-40B4-BE49-F238E27FC236}">
                  <a16:creationId xmlns:a16="http://schemas.microsoft.com/office/drawing/2014/main" xmlns=""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5</a:t>
              </a:fld>
              <a:endParaRPr lang="en-US" altLang="en-US" sz="1200" dirty="0">
                <a:solidFill>
                  <a:schemeClr val="accent5"/>
                </a:solidFill>
                <a:latin typeface="+mj-lt"/>
              </a:endParaRPr>
            </a:p>
          </p:txBody>
        </p:sp>
        <p:sp>
          <p:nvSpPr>
            <p:cNvPr id="13" name="Rectangle 18">
              <a:extLst>
                <a:ext uri="{FF2B5EF4-FFF2-40B4-BE49-F238E27FC236}">
                  <a16:creationId xmlns:a16="http://schemas.microsoft.com/office/drawing/2014/main" xmlns="" id="{75C28A9B-289E-4091-9E00-37E3AECF2EF3}"/>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a:p>
              <a:pPr algn="ctr"/>
              <a:endParaRPr lang="en-US" altLang="en-US" sz="1200" dirty="0">
                <a:solidFill>
                  <a:schemeClr val="accent5"/>
                </a:solidFill>
                <a:latin typeface="+mj-lt"/>
              </a:endParaRPr>
            </a:p>
          </p:txBody>
        </p:sp>
        <p:sp>
          <p:nvSpPr>
            <p:cNvPr id="14" name="Rectangle 18">
              <a:extLst>
                <a:ext uri="{FF2B5EF4-FFF2-40B4-BE49-F238E27FC236}">
                  <a16:creationId xmlns:a16="http://schemas.microsoft.com/office/drawing/2014/main" xmlns=""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21" name="Picture 20">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408" y="152400"/>
            <a:ext cx="2511680" cy="1524000"/>
          </a:xfrm>
          <a:prstGeom prst="rect">
            <a:avLst/>
          </a:prstGeom>
        </p:spPr>
      </p:pic>
      <p:sp>
        <p:nvSpPr>
          <p:cNvPr id="2" name="AutoShape 2" descr="Image result for villa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villa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13" y="3048000"/>
            <a:ext cx="2019719" cy="15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47658"/>
            <a:ext cx="2343150" cy="146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522" y="3016052"/>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7536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7B72D8B8-4895-488F-8DB1-B94C71288570}"/>
              </a:ext>
            </a:extLst>
          </p:cNvPr>
          <p:cNvSpPr>
            <a:spLocks noGrp="1" noChangeArrowheads="1"/>
          </p:cNvSpPr>
          <p:nvPr>
            <p:ph type="title"/>
          </p:nvPr>
        </p:nvSpPr>
        <p:spPr/>
        <p:txBody>
          <a:bodyPr/>
          <a:lstStyle/>
          <a:p>
            <a:r>
              <a:rPr lang="en-US" altLang="en-US" dirty="0" smtClean="0"/>
              <a:t>Nest Villas </a:t>
            </a:r>
            <a:endParaRPr lang="en-US" altLang="en-US" dirty="0"/>
          </a:p>
        </p:txBody>
      </p:sp>
      <p:grpSp>
        <p:nvGrpSpPr>
          <p:cNvPr id="9" name="Group 8" descr="date, website, page number">
            <a:extLst>
              <a:ext uri="{FF2B5EF4-FFF2-40B4-BE49-F238E27FC236}">
                <a16:creationId xmlns:a16="http://schemas.microsoft.com/office/drawing/2014/main" xmlns="" id="{E9177E3C-4DEA-4CB4-B119-3A4AEB754329}"/>
              </a:ext>
            </a:extLst>
          </p:cNvPr>
          <p:cNvGrpSpPr/>
          <p:nvPr/>
        </p:nvGrpSpPr>
        <p:grpSpPr>
          <a:xfrm>
            <a:off x="4648200" y="6553200"/>
            <a:ext cx="4153269" cy="228600"/>
            <a:chOff x="4648200" y="6552527"/>
            <a:chExt cx="4153269" cy="228600"/>
          </a:xfrm>
        </p:grpSpPr>
        <p:sp>
          <p:nvSpPr>
            <p:cNvPr id="10" name="Rectangle 18">
              <a:extLst>
                <a:ext uri="{FF2B5EF4-FFF2-40B4-BE49-F238E27FC236}">
                  <a16:creationId xmlns:a16="http://schemas.microsoft.com/office/drawing/2014/main" xmlns=""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6</a:t>
              </a:fld>
              <a:endParaRPr lang="en-US" altLang="en-US" sz="1200" dirty="0">
                <a:solidFill>
                  <a:schemeClr val="accent5"/>
                </a:solidFill>
                <a:latin typeface="+mj-lt"/>
              </a:endParaRPr>
            </a:p>
          </p:txBody>
        </p:sp>
        <p:sp>
          <p:nvSpPr>
            <p:cNvPr id="11" name="Rectangle 18">
              <a:extLst>
                <a:ext uri="{FF2B5EF4-FFF2-40B4-BE49-F238E27FC236}">
                  <a16:creationId xmlns:a16="http://schemas.microsoft.com/office/drawing/2014/main" xmlns="" id="{D0D55B09-209D-4069-8D66-11AA8AC8B73D}"/>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p:txBody>
        </p:sp>
        <p:sp>
          <p:nvSpPr>
            <p:cNvPr id="12" name="Rectangle 18">
              <a:extLst>
                <a:ext uri="{FF2B5EF4-FFF2-40B4-BE49-F238E27FC236}">
                  <a16:creationId xmlns:a16="http://schemas.microsoft.com/office/drawing/2014/main" xmlns=""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3" name="Picture 12">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pic>
        <p:nvPicPr>
          <p:cNvPr id="4097" name="Picture 1" descr="D:\Desktop Jan2017\Swiss Four Season Resort &amp; Hotels\19665233_1280985242014216_790280190682796350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669" y="1795732"/>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981200"/>
            <a:ext cx="3124200" cy="3139321"/>
          </a:xfrm>
          <a:prstGeom prst="rect">
            <a:avLst/>
          </a:prstGeom>
        </p:spPr>
        <p:txBody>
          <a:bodyPr wrap="square">
            <a:spAutoFit/>
          </a:bodyPr>
          <a:lstStyle/>
          <a:p>
            <a:r>
              <a:rPr lang="en-US" altLang="en-US" dirty="0" smtClean="0">
                <a:solidFill>
                  <a:schemeClr val="accent5"/>
                </a:solidFill>
              </a:rPr>
              <a:t>Nest Villa </a:t>
            </a:r>
          </a:p>
          <a:p>
            <a:r>
              <a:rPr lang="en-US" altLang="en-US" dirty="0" smtClean="0">
                <a:solidFill>
                  <a:schemeClr val="accent5"/>
                </a:solidFill>
              </a:rPr>
              <a:t>Plot Area              1250 </a:t>
            </a:r>
            <a:r>
              <a:rPr lang="en-US" altLang="en-US" dirty="0" err="1" smtClean="0">
                <a:solidFill>
                  <a:schemeClr val="accent5"/>
                </a:solidFill>
              </a:rPr>
              <a:t>Sq</a:t>
            </a:r>
            <a:r>
              <a:rPr lang="en-US" altLang="en-US" dirty="0" smtClean="0">
                <a:solidFill>
                  <a:schemeClr val="accent5"/>
                </a:solidFill>
              </a:rPr>
              <a:t> Ft </a:t>
            </a:r>
          </a:p>
          <a:p>
            <a:r>
              <a:rPr lang="en-US" altLang="en-US" dirty="0" smtClean="0">
                <a:solidFill>
                  <a:schemeClr val="accent5"/>
                </a:solidFill>
              </a:rPr>
              <a:t>Ground Floor       1000 </a:t>
            </a:r>
            <a:r>
              <a:rPr lang="en-US" altLang="en-US" dirty="0" err="1" smtClean="0">
                <a:solidFill>
                  <a:schemeClr val="accent5"/>
                </a:solidFill>
              </a:rPr>
              <a:t>Sq</a:t>
            </a:r>
            <a:r>
              <a:rPr lang="en-US" altLang="en-US" dirty="0" smtClean="0">
                <a:solidFill>
                  <a:schemeClr val="accent5"/>
                </a:solidFill>
              </a:rPr>
              <a:t> Ft </a:t>
            </a:r>
          </a:p>
          <a:p>
            <a:r>
              <a:rPr lang="en-US" altLang="en-US" dirty="0" smtClean="0">
                <a:solidFill>
                  <a:schemeClr val="accent5"/>
                </a:solidFill>
              </a:rPr>
              <a:t>First Floor               900 </a:t>
            </a:r>
            <a:r>
              <a:rPr lang="en-US" altLang="en-US" dirty="0" err="1" smtClean="0">
                <a:solidFill>
                  <a:schemeClr val="accent5"/>
                </a:solidFill>
              </a:rPr>
              <a:t>Sf</a:t>
            </a:r>
            <a:r>
              <a:rPr lang="en-US" altLang="en-US" dirty="0" smtClean="0">
                <a:solidFill>
                  <a:schemeClr val="accent5"/>
                </a:solidFill>
              </a:rPr>
              <a:t> Ft </a:t>
            </a:r>
          </a:p>
          <a:p>
            <a:endParaRPr lang="en-US" altLang="en-US" dirty="0">
              <a:solidFill>
                <a:schemeClr val="accent5"/>
              </a:solidFill>
            </a:endParaRPr>
          </a:p>
          <a:p>
            <a:r>
              <a:rPr lang="en-US" altLang="en-US" dirty="0" smtClean="0">
                <a:solidFill>
                  <a:schemeClr val="accent5"/>
                </a:solidFill>
              </a:rPr>
              <a:t>Hall                1</a:t>
            </a:r>
          </a:p>
          <a:p>
            <a:r>
              <a:rPr lang="en-US" altLang="en-US" dirty="0" smtClean="0">
                <a:solidFill>
                  <a:schemeClr val="accent5"/>
                </a:solidFill>
              </a:rPr>
              <a:t>Bedroom        3</a:t>
            </a:r>
          </a:p>
          <a:p>
            <a:r>
              <a:rPr lang="en-US" altLang="en-US" dirty="0" smtClean="0">
                <a:solidFill>
                  <a:schemeClr val="accent5"/>
                </a:solidFill>
              </a:rPr>
              <a:t>Washroom     2</a:t>
            </a:r>
          </a:p>
          <a:p>
            <a:r>
              <a:rPr lang="en-US" altLang="en-US" dirty="0" smtClean="0">
                <a:solidFill>
                  <a:schemeClr val="accent5"/>
                </a:solidFill>
              </a:rPr>
              <a:t>Kitchen          1</a:t>
            </a:r>
          </a:p>
          <a:p>
            <a:r>
              <a:rPr lang="en-US" altLang="en-US" dirty="0" smtClean="0">
                <a:solidFill>
                  <a:schemeClr val="accent5"/>
                </a:solidFill>
              </a:rPr>
              <a:t>Parking          1</a:t>
            </a:r>
          </a:p>
          <a:p>
            <a:pPr algn="ctr"/>
            <a:endParaRPr lang="en-US" altLang="en-US" dirty="0">
              <a:solidFill>
                <a:schemeClr val="accent5"/>
              </a:solidFill>
            </a:endParaRPr>
          </a:p>
        </p:txBody>
      </p:sp>
      <p:sp>
        <p:nvSpPr>
          <p:cNvPr id="5" name="Rectangle 4"/>
          <p:cNvSpPr/>
          <p:nvPr/>
        </p:nvSpPr>
        <p:spPr>
          <a:xfrm>
            <a:off x="381000" y="5791200"/>
            <a:ext cx="8082662" cy="430887"/>
          </a:xfrm>
          <a:prstGeom prst="rect">
            <a:avLst/>
          </a:prstGeom>
        </p:spPr>
        <p:txBody>
          <a:bodyPr wrap="none">
            <a:spAutoFit/>
          </a:bodyPr>
          <a:lstStyle/>
          <a:p>
            <a:r>
              <a:rPr lang="en-US" sz="1100" dirty="0" smtClean="0"/>
              <a:t>Note . Above Mentioned Design can be modified as per Client requirement and extra cost will be calculated upon final drawing </a:t>
            </a:r>
          </a:p>
          <a:p>
            <a:r>
              <a:rPr lang="en-US" sz="1100" dirty="0" smtClean="0"/>
              <a:t>And charges will be invoiced in addition to above Sale price.</a:t>
            </a:r>
            <a:endParaRPr lang="en-US" sz="11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7B72D8B8-4895-488F-8DB1-B94C71288570}"/>
              </a:ext>
            </a:extLst>
          </p:cNvPr>
          <p:cNvSpPr>
            <a:spLocks noGrp="1" noChangeArrowheads="1"/>
          </p:cNvSpPr>
          <p:nvPr>
            <p:ph type="title"/>
          </p:nvPr>
        </p:nvSpPr>
        <p:spPr>
          <a:xfrm>
            <a:off x="457200" y="152400"/>
            <a:ext cx="6629400" cy="1371600"/>
          </a:xfrm>
        </p:spPr>
        <p:txBody>
          <a:bodyPr/>
          <a:lstStyle/>
          <a:p>
            <a:r>
              <a:rPr lang="en-US" altLang="en-US" dirty="0" err="1" smtClean="0"/>
              <a:t>Luxery</a:t>
            </a:r>
            <a:r>
              <a:rPr lang="en-US" altLang="en-US" dirty="0" smtClean="0"/>
              <a:t> Villas </a:t>
            </a:r>
            <a:endParaRPr lang="en-US" altLang="en-US" dirty="0"/>
          </a:p>
        </p:txBody>
      </p:sp>
      <p:grpSp>
        <p:nvGrpSpPr>
          <p:cNvPr id="9" name="Group 8" descr="date, website, page number">
            <a:extLst>
              <a:ext uri="{FF2B5EF4-FFF2-40B4-BE49-F238E27FC236}">
                <a16:creationId xmlns:a16="http://schemas.microsoft.com/office/drawing/2014/main" xmlns="" id="{E9177E3C-4DEA-4CB4-B119-3A4AEB754329}"/>
              </a:ext>
            </a:extLst>
          </p:cNvPr>
          <p:cNvGrpSpPr/>
          <p:nvPr/>
        </p:nvGrpSpPr>
        <p:grpSpPr>
          <a:xfrm>
            <a:off x="4648200" y="6553200"/>
            <a:ext cx="4153269" cy="228600"/>
            <a:chOff x="4648200" y="6552527"/>
            <a:chExt cx="4153269" cy="228600"/>
          </a:xfrm>
        </p:grpSpPr>
        <p:sp>
          <p:nvSpPr>
            <p:cNvPr id="10" name="Rectangle 18">
              <a:extLst>
                <a:ext uri="{FF2B5EF4-FFF2-40B4-BE49-F238E27FC236}">
                  <a16:creationId xmlns:a16="http://schemas.microsoft.com/office/drawing/2014/main" xmlns=""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7</a:t>
              </a:fld>
              <a:endParaRPr lang="en-US" altLang="en-US" sz="1200" dirty="0">
                <a:solidFill>
                  <a:schemeClr val="accent5"/>
                </a:solidFill>
                <a:latin typeface="+mj-lt"/>
              </a:endParaRPr>
            </a:p>
          </p:txBody>
        </p:sp>
        <p:sp>
          <p:nvSpPr>
            <p:cNvPr id="11" name="Rectangle 18">
              <a:extLst>
                <a:ext uri="{FF2B5EF4-FFF2-40B4-BE49-F238E27FC236}">
                  <a16:creationId xmlns:a16="http://schemas.microsoft.com/office/drawing/2014/main" xmlns="" id="{D0D55B09-209D-4069-8D66-11AA8AC8B73D}"/>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p:txBody>
        </p:sp>
        <p:sp>
          <p:nvSpPr>
            <p:cNvPr id="12" name="Rectangle 18">
              <a:extLst>
                <a:ext uri="{FF2B5EF4-FFF2-40B4-BE49-F238E27FC236}">
                  <a16:creationId xmlns:a16="http://schemas.microsoft.com/office/drawing/2014/main" xmlns=""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3" name="Picture 12">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sp>
        <p:nvSpPr>
          <p:cNvPr id="4" name="Rectangle 3"/>
          <p:cNvSpPr/>
          <p:nvPr/>
        </p:nvSpPr>
        <p:spPr>
          <a:xfrm>
            <a:off x="5029200" y="2209799"/>
            <a:ext cx="3124200" cy="3139321"/>
          </a:xfrm>
          <a:prstGeom prst="rect">
            <a:avLst/>
          </a:prstGeom>
        </p:spPr>
        <p:txBody>
          <a:bodyPr wrap="square">
            <a:spAutoFit/>
          </a:bodyPr>
          <a:lstStyle/>
          <a:p>
            <a:r>
              <a:rPr lang="en-US" altLang="en-US" dirty="0" err="1" smtClean="0">
                <a:solidFill>
                  <a:schemeClr val="accent5"/>
                </a:solidFill>
              </a:rPr>
              <a:t>Luxery</a:t>
            </a:r>
            <a:r>
              <a:rPr lang="en-US" altLang="en-US" dirty="0" smtClean="0">
                <a:solidFill>
                  <a:schemeClr val="accent5"/>
                </a:solidFill>
              </a:rPr>
              <a:t> Villa </a:t>
            </a:r>
          </a:p>
          <a:p>
            <a:r>
              <a:rPr lang="en-US" altLang="en-US" dirty="0" smtClean="0">
                <a:solidFill>
                  <a:schemeClr val="accent5"/>
                </a:solidFill>
              </a:rPr>
              <a:t>Plot Area              1500 </a:t>
            </a:r>
            <a:r>
              <a:rPr lang="en-US" altLang="en-US" dirty="0" err="1" smtClean="0">
                <a:solidFill>
                  <a:schemeClr val="accent5"/>
                </a:solidFill>
              </a:rPr>
              <a:t>Sq</a:t>
            </a:r>
            <a:r>
              <a:rPr lang="en-US" altLang="en-US" dirty="0" smtClean="0">
                <a:solidFill>
                  <a:schemeClr val="accent5"/>
                </a:solidFill>
              </a:rPr>
              <a:t> Ft </a:t>
            </a:r>
          </a:p>
          <a:p>
            <a:r>
              <a:rPr lang="en-US" altLang="en-US" dirty="0" smtClean="0">
                <a:solidFill>
                  <a:schemeClr val="accent5"/>
                </a:solidFill>
              </a:rPr>
              <a:t>Ground Floor       1000 </a:t>
            </a:r>
            <a:r>
              <a:rPr lang="en-US" altLang="en-US" dirty="0" err="1" smtClean="0">
                <a:solidFill>
                  <a:schemeClr val="accent5"/>
                </a:solidFill>
              </a:rPr>
              <a:t>Sq</a:t>
            </a:r>
            <a:r>
              <a:rPr lang="en-US" altLang="en-US" dirty="0" smtClean="0">
                <a:solidFill>
                  <a:schemeClr val="accent5"/>
                </a:solidFill>
              </a:rPr>
              <a:t> Ft </a:t>
            </a:r>
          </a:p>
          <a:p>
            <a:r>
              <a:rPr lang="en-US" altLang="en-US" dirty="0" smtClean="0">
                <a:solidFill>
                  <a:schemeClr val="accent5"/>
                </a:solidFill>
              </a:rPr>
              <a:t>First Floor               900 </a:t>
            </a:r>
            <a:r>
              <a:rPr lang="en-US" altLang="en-US" dirty="0" err="1" smtClean="0">
                <a:solidFill>
                  <a:schemeClr val="accent5"/>
                </a:solidFill>
              </a:rPr>
              <a:t>Sf</a:t>
            </a:r>
            <a:r>
              <a:rPr lang="en-US" altLang="en-US" dirty="0" smtClean="0">
                <a:solidFill>
                  <a:schemeClr val="accent5"/>
                </a:solidFill>
              </a:rPr>
              <a:t> Ft </a:t>
            </a:r>
          </a:p>
          <a:p>
            <a:endParaRPr lang="en-US" altLang="en-US" dirty="0">
              <a:solidFill>
                <a:schemeClr val="accent5"/>
              </a:solidFill>
            </a:endParaRPr>
          </a:p>
          <a:p>
            <a:r>
              <a:rPr lang="en-US" altLang="en-US" dirty="0" smtClean="0">
                <a:solidFill>
                  <a:schemeClr val="accent5"/>
                </a:solidFill>
              </a:rPr>
              <a:t>Hall                1</a:t>
            </a:r>
          </a:p>
          <a:p>
            <a:r>
              <a:rPr lang="en-US" altLang="en-US" dirty="0" smtClean="0">
                <a:solidFill>
                  <a:schemeClr val="accent5"/>
                </a:solidFill>
              </a:rPr>
              <a:t>Bedroom        3</a:t>
            </a:r>
          </a:p>
          <a:p>
            <a:r>
              <a:rPr lang="en-US" altLang="en-US" dirty="0" smtClean="0">
                <a:solidFill>
                  <a:schemeClr val="accent5"/>
                </a:solidFill>
              </a:rPr>
              <a:t>Washroom     2</a:t>
            </a:r>
          </a:p>
          <a:p>
            <a:r>
              <a:rPr lang="en-US" altLang="en-US" dirty="0" smtClean="0">
                <a:solidFill>
                  <a:schemeClr val="accent5"/>
                </a:solidFill>
              </a:rPr>
              <a:t>Kitchen          1</a:t>
            </a:r>
          </a:p>
          <a:p>
            <a:r>
              <a:rPr lang="en-US" altLang="en-US" dirty="0" smtClean="0">
                <a:solidFill>
                  <a:schemeClr val="accent5"/>
                </a:solidFill>
              </a:rPr>
              <a:t>Parking          1</a:t>
            </a:r>
          </a:p>
          <a:p>
            <a:pPr algn="ctr"/>
            <a:endParaRPr lang="en-US" altLang="en-US" dirty="0">
              <a:solidFill>
                <a:schemeClr val="accent5"/>
              </a:solidFill>
            </a:endParaRPr>
          </a:p>
        </p:txBody>
      </p:sp>
      <p:sp>
        <p:nvSpPr>
          <p:cNvPr id="5" name="Rectangle 4"/>
          <p:cNvSpPr/>
          <p:nvPr/>
        </p:nvSpPr>
        <p:spPr>
          <a:xfrm>
            <a:off x="381000" y="5791200"/>
            <a:ext cx="8082662" cy="430887"/>
          </a:xfrm>
          <a:prstGeom prst="rect">
            <a:avLst/>
          </a:prstGeom>
        </p:spPr>
        <p:txBody>
          <a:bodyPr wrap="none">
            <a:spAutoFit/>
          </a:bodyPr>
          <a:lstStyle/>
          <a:p>
            <a:r>
              <a:rPr lang="en-US" sz="1100" dirty="0" smtClean="0"/>
              <a:t>Note . Above Mentioned Design can be modified as per Client requirement and extra cost will be calculated upon final drawing </a:t>
            </a:r>
          </a:p>
          <a:p>
            <a:r>
              <a:rPr lang="en-US" sz="1100" dirty="0" smtClean="0"/>
              <a:t>And charges will be invoiced in addition to above Sale price.</a:t>
            </a:r>
            <a:endParaRPr lang="en-US" sz="1100" dirty="0"/>
          </a:p>
        </p:txBody>
      </p:sp>
      <p:pic>
        <p:nvPicPr>
          <p:cNvPr id="2050" name="Picture 2" descr="C:\Users\ASHFAQ\Desktop\Modern-Real-Estate-Fl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114800" cy="433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460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7B72D8B8-4895-488F-8DB1-B94C71288570}"/>
              </a:ext>
            </a:extLst>
          </p:cNvPr>
          <p:cNvSpPr>
            <a:spLocks noGrp="1" noChangeArrowheads="1"/>
          </p:cNvSpPr>
          <p:nvPr>
            <p:ph type="title"/>
          </p:nvPr>
        </p:nvSpPr>
        <p:spPr>
          <a:xfrm>
            <a:off x="661942" y="228600"/>
            <a:ext cx="6629400" cy="1371600"/>
          </a:xfrm>
        </p:spPr>
        <p:txBody>
          <a:bodyPr/>
          <a:lstStyle/>
          <a:p>
            <a:r>
              <a:rPr lang="en-US" altLang="en-US" dirty="0" smtClean="0"/>
              <a:t>Nest Villas </a:t>
            </a:r>
            <a:endParaRPr lang="en-US" altLang="en-US" dirty="0"/>
          </a:p>
        </p:txBody>
      </p:sp>
      <p:grpSp>
        <p:nvGrpSpPr>
          <p:cNvPr id="9" name="Group 8" descr="date, website, page number">
            <a:extLst>
              <a:ext uri="{FF2B5EF4-FFF2-40B4-BE49-F238E27FC236}">
                <a16:creationId xmlns:a16="http://schemas.microsoft.com/office/drawing/2014/main" xmlns="" id="{E9177E3C-4DEA-4CB4-B119-3A4AEB754329}"/>
              </a:ext>
            </a:extLst>
          </p:cNvPr>
          <p:cNvGrpSpPr/>
          <p:nvPr/>
        </p:nvGrpSpPr>
        <p:grpSpPr>
          <a:xfrm>
            <a:off x="4648200" y="6553200"/>
            <a:ext cx="4153269" cy="228600"/>
            <a:chOff x="4648200" y="6552527"/>
            <a:chExt cx="4153269" cy="228600"/>
          </a:xfrm>
        </p:grpSpPr>
        <p:sp>
          <p:nvSpPr>
            <p:cNvPr id="10" name="Rectangle 18">
              <a:extLst>
                <a:ext uri="{FF2B5EF4-FFF2-40B4-BE49-F238E27FC236}">
                  <a16:creationId xmlns:a16="http://schemas.microsoft.com/office/drawing/2014/main" xmlns=""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8</a:t>
              </a:fld>
              <a:endParaRPr lang="en-US" altLang="en-US" sz="1200" dirty="0">
                <a:solidFill>
                  <a:schemeClr val="accent5"/>
                </a:solidFill>
                <a:latin typeface="+mj-lt"/>
              </a:endParaRPr>
            </a:p>
          </p:txBody>
        </p:sp>
        <p:sp>
          <p:nvSpPr>
            <p:cNvPr id="11" name="Rectangle 18">
              <a:extLst>
                <a:ext uri="{FF2B5EF4-FFF2-40B4-BE49-F238E27FC236}">
                  <a16:creationId xmlns:a16="http://schemas.microsoft.com/office/drawing/2014/main" xmlns="" id="{D0D55B09-209D-4069-8D66-11AA8AC8B73D}"/>
                </a:ext>
              </a:extLst>
            </p:cNvPr>
            <p:cNvSpPr txBox="1">
              <a:spLocks noChangeArrowheads="1"/>
            </p:cNvSpPr>
            <p:nvPr/>
          </p:nvSpPr>
          <p:spPr>
            <a:xfrm>
              <a:off x="6276884" y="6553200"/>
              <a:ext cx="20289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rPr>
                <a:t>www.4Season swiss.com</a:t>
              </a:r>
            </a:p>
          </p:txBody>
        </p:sp>
        <p:sp>
          <p:nvSpPr>
            <p:cNvPr id="12" name="Rectangle 18">
              <a:extLst>
                <a:ext uri="{FF2B5EF4-FFF2-40B4-BE49-F238E27FC236}">
                  <a16:creationId xmlns:a16="http://schemas.microsoft.com/office/drawing/2014/main" xmlns=""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3" name="Picture 12">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pic>
        <p:nvPicPr>
          <p:cNvPr id="6146" name="Picture 2" descr="C:\Users\ASHFAQ\Desktop\8eba6c4baaad4f84cdf3ff1d5a137b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38" y="1483478"/>
            <a:ext cx="3837124" cy="509627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esktop Jan2017\Swiss Four Season Resort &amp; Hotels\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260" y="2057400"/>
            <a:ext cx="255247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esktop Jan2017\Swiss Four Season Resort &amp; Hotels\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259" y="430053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545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a:extLst>
              <a:ext uri="{FF2B5EF4-FFF2-40B4-BE49-F238E27FC236}">
                <a16:creationId xmlns:a16="http://schemas.microsoft.com/office/drawing/2014/main" xmlns="" id="{2B7AD1E1-B76D-480E-A8A7-4FE50FE077F7}"/>
              </a:ext>
            </a:extLst>
          </p:cNvPr>
          <p:cNvSpPr>
            <a:spLocks noGrp="1" noChangeArrowheads="1"/>
          </p:cNvSpPr>
          <p:nvPr>
            <p:ph type="title"/>
          </p:nvPr>
        </p:nvSpPr>
        <p:spPr>
          <a:xfrm>
            <a:off x="533400" y="228600"/>
            <a:ext cx="6629400" cy="1371600"/>
          </a:xfrm>
        </p:spPr>
        <p:txBody>
          <a:bodyPr/>
          <a:lstStyle/>
          <a:p>
            <a:r>
              <a:rPr lang="en-US" altLang="en-US" sz="4000" dirty="0" smtClean="0"/>
              <a:t>Booking</a:t>
            </a:r>
            <a:r>
              <a:rPr lang="en-US" altLang="en-US" dirty="0" smtClean="0"/>
              <a:t> &amp; Sale Plan</a:t>
            </a:r>
            <a:endParaRPr lang="en-US" altLang="en-US" dirty="0"/>
          </a:p>
        </p:txBody>
      </p:sp>
      <p:sp>
        <p:nvSpPr>
          <p:cNvPr id="5127" name="Rectangle 7">
            <a:extLst>
              <a:ext uri="{FF2B5EF4-FFF2-40B4-BE49-F238E27FC236}">
                <a16:creationId xmlns:a16="http://schemas.microsoft.com/office/drawing/2014/main" xmlns="" id="{AEC905F8-D4CF-4CE9-8D7D-5E256642BD77}"/>
              </a:ext>
            </a:extLst>
          </p:cNvPr>
          <p:cNvSpPr>
            <a:spLocks noGrp="1" noChangeArrowheads="1"/>
          </p:cNvSpPr>
          <p:nvPr>
            <p:ph idx="1"/>
          </p:nvPr>
        </p:nvSpPr>
        <p:spPr>
          <a:xfrm>
            <a:off x="457200" y="1600200"/>
            <a:ext cx="8229600" cy="2590800"/>
          </a:xfrm>
        </p:spPr>
        <p:txBody>
          <a:bodyPr>
            <a:normAutofit fontScale="92500" lnSpcReduction="10000"/>
          </a:bodyPr>
          <a:lstStyle/>
          <a:p>
            <a:r>
              <a:rPr lang="en-US" altLang="en-US" sz="2400" dirty="0" smtClean="0"/>
              <a:t>We Offer a very Balanced Payment plan.   </a:t>
            </a:r>
            <a:r>
              <a:rPr lang="en-US" altLang="en-US" sz="1600" b="1" i="1" u="sng" dirty="0" smtClean="0">
                <a:solidFill>
                  <a:srgbClr val="FFC000"/>
                </a:solidFill>
              </a:rPr>
              <a:t>Sale Value 7,000,000 </a:t>
            </a:r>
            <a:r>
              <a:rPr lang="en-US" altLang="en-US" sz="1600" b="1" i="1" u="sng" dirty="0" err="1" smtClean="0">
                <a:solidFill>
                  <a:srgbClr val="FFC000"/>
                </a:solidFill>
              </a:rPr>
              <a:t>Rs</a:t>
            </a:r>
            <a:r>
              <a:rPr lang="en-US" altLang="en-US" sz="2400" b="1" i="1" dirty="0" smtClean="0">
                <a:solidFill>
                  <a:srgbClr val="FFC000"/>
                </a:solidFill>
              </a:rPr>
              <a:t> </a:t>
            </a:r>
          </a:p>
          <a:p>
            <a:pPr marL="285750" indent="-285750">
              <a:buFontTx/>
              <a:buChar char="-"/>
            </a:pPr>
            <a:r>
              <a:rPr lang="en-US" altLang="en-US" sz="1600" dirty="0" smtClean="0"/>
              <a:t>Advance Payment Upon Signing Contract               10 %  </a:t>
            </a:r>
            <a:r>
              <a:rPr lang="en-US" altLang="en-US" sz="1600" dirty="0" err="1" smtClean="0"/>
              <a:t>ie</a:t>
            </a:r>
            <a:r>
              <a:rPr lang="en-US" altLang="en-US" sz="1600" dirty="0" smtClean="0"/>
              <a:t>….               7,00,000 Rupee</a:t>
            </a:r>
          </a:p>
          <a:p>
            <a:pPr marL="285750" indent="-285750">
              <a:buFontTx/>
              <a:buChar char="-"/>
            </a:pPr>
            <a:r>
              <a:rPr lang="en-US" altLang="en-US" sz="1600" dirty="0" smtClean="0"/>
              <a:t>Upon Completion of  Earth Work Plus Foundation Work 15 %             10,50,000 Rupee </a:t>
            </a:r>
          </a:p>
          <a:p>
            <a:pPr marL="285750" indent="-285750">
              <a:buFontTx/>
              <a:buChar char="-"/>
            </a:pPr>
            <a:r>
              <a:rPr lang="en-US" altLang="en-US" sz="1600" dirty="0"/>
              <a:t>Upon Completion of  </a:t>
            </a:r>
            <a:r>
              <a:rPr lang="en-US" altLang="en-US" sz="1600" dirty="0" err="1" smtClean="0"/>
              <a:t>Lenter</a:t>
            </a:r>
            <a:r>
              <a:rPr lang="en-US" altLang="en-US" sz="1600" dirty="0" smtClean="0"/>
              <a:t> Level  </a:t>
            </a:r>
            <a:r>
              <a:rPr lang="en-US" altLang="en-US" sz="1100" dirty="0" smtClean="0"/>
              <a:t>60 Days after Signing Contract </a:t>
            </a:r>
            <a:r>
              <a:rPr lang="en-US" altLang="en-US" sz="1600" dirty="0" smtClean="0"/>
              <a:t>15 </a:t>
            </a:r>
            <a:r>
              <a:rPr lang="en-US" altLang="en-US" sz="1600" dirty="0"/>
              <a:t>%  </a:t>
            </a:r>
            <a:r>
              <a:rPr lang="en-US" altLang="en-US" sz="1600" dirty="0" smtClean="0"/>
              <a:t>          10,50,000 Rupee</a:t>
            </a:r>
          </a:p>
          <a:p>
            <a:pPr marL="285750" indent="-285750">
              <a:buFontTx/>
              <a:buChar char="-"/>
            </a:pPr>
            <a:r>
              <a:rPr lang="en-US" altLang="en-US" sz="1600" dirty="0"/>
              <a:t>Upon Completion of  </a:t>
            </a:r>
            <a:r>
              <a:rPr lang="en-US" altLang="en-US" sz="1600" dirty="0" err="1"/>
              <a:t>Lenter</a:t>
            </a:r>
            <a:r>
              <a:rPr lang="en-US" altLang="en-US" sz="1600" dirty="0"/>
              <a:t> Level </a:t>
            </a:r>
            <a:r>
              <a:rPr lang="en-US" altLang="en-US" sz="1600" dirty="0" smtClean="0"/>
              <a:t> </a:t>
            </a:r>
            <a:r>
              <a:rPr lang="en-US" altLang="en-US" sz="1100" dirty="0" smtClean="0"/>
              <a:t>90 </a:t>
            </a:r>
            <a:r>
              <a:rPr lang="en-US" altLang="en-US" sz="1100" dirty="0"/>
              <a:t>Days after Signing Contract </a:t>
            </a:r>
            <a:r>
              <a:rPr lang="en-US" altLang="en-US" sz="1100" dirty="0" smtClean="0"/>
              <a:t> </a:t>
            </a:r>
            <a:r>
              <a:rPr lang="en-US" altLang="en-US" sz="1600" dirty="0" smtClean="0"/>
              <a:t>15 </a:t>
            </a:r>
            <a:r>
              <a:rPr lang="en-US" altLang="en-US" sz="1600" dirty="0"/>
              <a:t>%            10,50,000 Rupee</a:t>
            </a:r>
          </a:p>
          <a:p>
            <a:pPr marL="285750" indent="-285750">
              <a:buFontTx/>
              <a:buChar char="-"/>
            </a:pPr>
            <a:r>
              <a:rPr lang="en-US" altLang="en-US" sz="1600" dirty="0"/>
              <a:t>Upon Completion of  </a:t>
            </a:r>
            <a:r>
              <a:rPr lang="en-US" altLang="en-US" sz="1600" dirty="0" err="1"/>
              <a:t>Lenter</a:t>
            </a:r>
            <a:r>
              <a:rPr lang="en-US" altLang="en-US" sz="1600" dirty="0"/>
              <a:t> Level </a:t>
            </a:r>
            <a:r>
              <a:rPr lang="en-US" altLang="en-US" sz="1100" dirty="0" smtClean="0"/>
              <a:t>120 </a:t>
            </a:r>
            <a:r>
              <a:rPr lang="en-US" altLang="en-US" sz="1100" dirty="0"/>
              <a:t>Days after Signing Contract </a:t>
            </a:r>
            <a:r>
              <a:rPr lang="en-US" altLang="en-US" sz="1600" dirty="0" smtClean="0"/>
              <a:t>15 </a:t>
            </a:r>
            <a:r>
              <a:rPr lang="en-US" altLang="en-US" sz="1600" dirty="0"/>
              <a:t>%            10,50,000 Rupee</a:t>
            </a:r>
          </a:p>
          <a:p>
            <a:pPr marL="285750" indent="-285750">
              <a:buFontTx/>
              <a:buChar char="-"/>
            </a:pPr>
            <a:r>
              <a:rPr lang="en-US" altLang="en-US" sz="1600" dirty="0"/>
              <a:t>Upon Completion of  </a:t>
            </a:r>
            <a:r>
              <a:rPr lang="en-US" altLang="en-US" sz="1600" dirty="0" err="1"/>
              <a:t>Lenter</a:t>
            </a:r>
            <a:r>
              <a:rPr lang="en-US" altLang="en-US" sz="1600" dirty="0"/>
              <a:t> Level </a:t>
            </a:r>
            <a:r>
              <a:rPr lang="en-US" altLang="en-US" sz="1100" dirty="0" smtClean="0"/>
              <a:t>150 </a:t>
            </a:r>
            <a:r>
              <a:rPr lang="en-US" altLang="en-US" sz="1100" dirty="0"/>
              <a:t>Days after Signing Contract</a:t>
            </a:r>
            <a:r>
              <a:rPr lang="en-US" altLang="en-US" sz="1100" dirty="0" smtClean="0"/>
              <a:t> </a:t>
            </a:r>
            <a:r>
              <a:rPr lang="en-US" altLang="en-US" sz="1600" dirty="0"/>
              <a:t>15 %            10,50,000 Rupee</a:t>
            </a:r>
          </a:p>
          <a:p>
            <a:pPr marL="285750" indent="-285750">
              <a:buFontTx/>
              <a:buChar char="-"/>
            </a:pPr>
            <a:r>
              <a:rPr lang="en-US" altLang="en-US" sz="1600" dirty="0"/>
              <a:t>Upon Completion of  </a:t>
            </a:r>
            <a:r>
              <a:rPr lang="en-US" altLang="en-US" sz="1600" dirty="0" err="1"/>
              <a:t>Lenter</a:t>
            </a:r>
            <a:r>
              <a:rPr lang="en-US" altLang="en-US" sz="1600" dirty="0"/>
              <a:t> Level </a:t>
            </a:r>
            <a:r>
              <a:rPr lang="en-US" altLang="en-US" sz="1100" dirty="0" smtClean="0"/>
              <a:t>180 </a:t>
            </a:r>
            <a:r>
              <a:rPr lang="en-US" altLang="en-US" sz="1100" dirty="0"/>
              <a:t>Days after Signing Contract </a:t>
            </a:r>
            <a:r>
              <a:rPr lang="en-US" altLang="en-US" sz="1600" dirty="0" smtClean="0"/>
              <a:t>15 </a:t>
            </a:r>
            <a:r>
              <a:rPr lang="en-US" altLang="en-US" sz="1600" dirty="0"/>
              <a:t>%            10,50,000 Rupee</a:t>
            </a:r>
          </a:p>
          <a:p>
            <a:pPr marL="285750" indent="-285750">
              <a:buFontTx/>
              <a:buChar char="-"/>
            </a:pPr>
            <a:r>
              <a:rPr lang="en-US" altLang="en-US" sz="1600" dirty="0" smtClean="0"/>
              <a:t>Handover to Owner  at End or 8 Month from signing date of Contract                      </a:t>
            </a:r>
            <a:endParaRPr lang="en-US" altLang="en-US" sz="1600" dirty="0"/>
          </a:p>
        </p:txBody>
      </p:sp>
      <p:sp>
        <p:nvSpPr>
          <p:cNvPr id="14" name="Text Placeholder 19">
            <a:extLst>
              <a:ext uri="{FF2B5EF4-FFF2-40B4-BE49-F238E27FC236}">
                <a16:creationId xmlns:a16="http://schemas.microsoft.com/office/drawing/2014/main" xmlns="" id="{A29E486C-0141-4B91-8149-DE812A50B37C}"/>
              </a:ext>
            </a:extLst>
          </p:cNvPr>
          <p:cNvSpPr>
            <a:spLocks noGrp="1"/>
          </p:cNvSpPr>
          <p:nvPr>
            <p:ph type="body" sz="quarter" idx="13"/>
          </p:nvPr>
        </p:nvSpPr>
        <p:spPr>
          <a:xfrm>
            <a:off x="346189" y="4419600"/>
            <a:ext cx="8455280" cy="2057400"/>
          </a:xfrm>
        </p:spPr>
        <p:txBody>
          <a:bodyPr>
            <a:normAutofit/>
          </a:bodyPr>
          <a:lstStyle/>
          <a:p>
            <a:r>
              <a:rPr lang="en-US" b="1" i="1" dirty="0" smtClean="0">
                <a:solidFill>
                  <a:schemeClr val="accent1"/>
                </a:solidFill>
              </a:rPr>
              <a:t>Alternative Payment Plan .                                                            </a:t>
            </a:r>
            <a:r>
              <a:rPr lang="en-US" b="1" i="1" u="sng" dirty="0" smtClean="0">
                <a:solidFill>
                  <a:srgbClr val="FFC000"/>
                </a:solidFill>
              </a:rPr>
              <a:t>Sale Value 9,000,000  </a:t>
            </a:r>
            <a:r>
              <a:rPr lang="en-US" b="1" i="1" u="sng" dirty="0" err="1" smtClean="0">
                <a:solidFill>
                  <a:srgbClr val="FFC000"/>
                </a:solidFill>
              </a:rPr>
              <a:t>Rs</a:t>
            </a:r>
            <a:endParaRPr lang="en-US" b="1" i="1" u="sng" dirty="0" smtClean="0">
              <a:solidFill>
                <a:srgbClr val="FFC000"/>
              </a:solidFill>
            </a:endParaRPr>
          </a:p>
          <a:p>
            <a:pPr marL="285750" indent="-285750">
              <a:buFontTx/>
              <a:buChar char="-"/>
            </a:pPr>
            <a:r>
              <a:rPr lang="en-US" altLang="en-US" dirty="0">
                <a:solidFill>
                  <a:schemeClr val="accent6">
                    <a:lumMod val="75000"/>
                  </a:schemeClr>
                </a:solidFill>
              </a:rPr>
              <a:t>Advance Payment Upon Signing Contract               </a:t>
            </a:r>
            <a:r>
              <a:rPr lang="en-US" altLang="en-US" dirty="0">
                <a:solidFill>
                  <a:schemeClr val="tx2"/>
                </a:solidFill>
              </a:rPr>
              <a:t>5</a:t>
            </a:r>
            <a:r>
              <a:rPr lang="en-US" altLang="en-US" dirty="0" smtClean="0">
                <a:solidFill>
                  <a:schemeClr val="tx2"/>
                </a:solidFill>
              </a:rPr>
              <a:t> </a:t>
            </a:r>
            <a:r>
              <a:rPr lang="en-US" altLang="en-US" dirty="0">
                <a:solidFill>
                  <a:schemeClr val="tx2"/>
                </a:solidFill>
              </a:rPr>
              <a:t>%</a:t>
            </a:r>
            <a:r>
              <a:rPr lang="en-US" altLang="en-US" dirty="0">
                <a:solidFill>
                  <a:schemeClr val="accent6">
                    <a:lumMod val="75000"/>
                  </a:schemeClr>
                </a:solidFill>
              </a:rPr>
              <a:t>  </a:t>
            </a:r>
            <a:r>
              <a:rPr lang="en-US" altLang="en-US" dirty="0" err="1">
                <a:solidFill>
                  <a:schemeClr val="accent6">
                    <a:lumMod val="75000"/>
                  </a:schemeClr>
                </a:solidFill>
              </a:rPr>
              <a:t>ie</a:t>
            </a:r>
            <a:r>
              <a:rPr lang="en-US" altLang="en-US" dirty="0">
                <a:solidFill>
                  <a:schemeClr val="accent6">
                    <a:lumMod val="75000"/>
                  </a:schemeClr>
                </a:solidFill>
              </a:rPr>
              <a:t>…. </a:t>
            </a:r>
            <a:r>
              <a:rPr lang="en-US" altLang="en-US" dirty="0" smtClean="0">
                <a:solidFill>
                  <a:schemeClr val="accent6">
                    <a:lumMod val="75000"/>
                  </a:schemeClr>
                </a:solidFill>
              </a:rPr>
              <a:t>90 </a:t>
            </a:r>
            <a:r>
              <a:rPr lang="en-US" altLang="en-US" dirty="0" err="1">
                <a:solidFill>
                  <a:schemeClr val="accent6">
                    <a:lumMod val="75000"/>
                  </a:schemeClr>
                </a:solidFill>
              </a:rPr>
              <a:t>Lacs</a:t>
            </a:r>
            <a:r>
              <a:rPr lang="en-US" altLang="en-US" dirty="0">
                <a:solidFill>
                  <a:schemeClr val="accent6">
                    <a:lumMod val="75000"/>
                  </a:schemeClr>
                </a:solidFill>
              </a:rPr>
              <a:t>  </a:t>
            </a:r>
            <a:r>
              <a:rPr lang="en-US" altLang="en-US" dirty="0" smtClean="0">
                <a:solidFill>
                  <a:schemeClr val="accent6">
                    <a:lumMod val="75000"/>
                  </a:schemeClr>
                </a:solidFill>
              </a:rPr>
              <a:t>4,50,000 </a:t>
            </a:r>
            <a:r>
              <a:rPr lang="en-US" altLang="en-US" dirty="0">
                <a:solidFill>
                  <a:schemeClr val="accent6">
                    <a:lumMod val="75000"/>
                  </a:schemeClr>
                </a:solidFill>
              </a:rPr>
              <a:t>Rupee</a:t>
            </a:r>
          </a:p>
          <a:p>
            <a:pPr marL="285750" indent="-285750">
              <a:buFontTx/>
              <a:buChar char="-"/>
            </a:pPr>
            <a:r>
              <a:rPr lang="en-US" altLang="en-US" dirty="0" smtClean="0">
                <a:solidFill>
                  <a:schemeClr val="accent6">
                    <a:lumMod val="75000"/>
                  </a:schemeClr>
                </a:solidFill>
              </a:rPr>
              <a:t>Each Month Installment   </a:t>
            </a:r>
            <a:r>
              <a:rPr lang="en-US" altLang="en-US" dirty="0" smtClean="0">
                <a:solidFill>
                  <a:schemeClr val="tx2"/>
                </a:solidFill>
              </a:rPr>
              <a:t>2,37,500 </a:t>
            </a:r>
            <a:r>
              <a:rPr lang="en-US" altLang="en-US" dirty="0" err="1" smtClean="0">
                <a:solidFill>
                  <a:schemeClr val="tx2"/>
                </a:solidFill>
              </a:rPr>
              <a:t>Rs</a:t>
            </a:r>
            <a:r>
              <a:rPr lang="en-US" altLang="en-US" dirty="0" smtClean="0">
                <a:solidFill>
                  <a:schemeClr val="tx2"/>
                </a:solidFill>
              </a:rPr>
              <a:t>  x 36 Month Installment </a:t>
            </a:r>
            <a:r>
              <a:rPr lang="en-US" altLang="en-US" dirty="0" smtClean="0">
                <a:solidFill>
                  <a:schemeClr val="accent6">
                    <a:lumMod val="75000"/>
                  </a:schemeClr>
                </a:solidFill>
              </a:rPr>
              <a:t>         85,50,000 Rupee</a:t>
            </a:r>
          </a:p>
          <a:p>
            <a:pPr marL="285750" indent="-285750">
              <a:buFontTx/>
              <a:buChar char="-"/>
            </a:pPr>
            <a:r>
              <a:rPr lang="en-US" altLang="en-US" dirty="0" smtClean="0">
                <a:solidFill>
                  <a:schemeClr val="accent6">
                    <a:lumMod val="75000"/>
                  </a:schemeClr>
                </a:solidFill>
              </a:rPr>
              <a:t> </a:t>
            </a:r>
            <a:r>
              <a:rPr lang="en-US" altLang="en-US" sz="1400" dirty="0" smtClean="0">
                <a:solidFill>
                  <a:schemeClr val="accent6">
                    <a:lumMod val="75000"/>
                  </a:schemeClr>
                </a:solidFill>
              </a:rPr>
              <a:t>Upon Completion and Handover after 8 Months If Client Sign a Rent </a:t>
            </a:r>
          </a:p>
          <a:p>
            <a:r>
              <a:rPr lang="en-US" altLang="en-US" sz="1400" dirty="0">
                <a:solidFill>
                  <a:schemeClr val="accent6">
                    <a:lumMod val="75000"/>
                  </a:schemeClr>
                </a:solidFill>
              </a:rPr>
              <a:t> </a:t>
            </a:r>
            <a:r>
              <a:rPr lang="en-US" altLang="en-US" sz="1400" dirty="0" smtClean="0">
                <a:solidFill>
                  <a:schemeClr val="accent6">
                    <a:lumMod val="75000"/>
                  </a:schemeClr>
                </a:solidFill>
              </a:rPr>
              <a:t>      Time Share Contract  Client will receive ……………………………            </a:t>
            </a:r>
            <a:r>
              <a:rPr lang="en-US" altLang="en-US" sz="1400" dirty="0" smtClean="0">
                <a:solidFill>
                  <a:schemeClr val="tx2"/>
                </a:solidFill>
              </a:rPr>
              <a:t>87,500 Rupee/Month Rental Income  </a:t>
            </a:r>
          </a:p>
          <a:p>
            <a:r>
              <a:rPr lang="en-US" altLang="en-US" sz="1400" dirty="0">
                <a:solidFill>
                  <a:schemeClr val="accent6">
                    <a:lumMod val="75000"/>
                  </a:schemeClr>
                </a:solidFill>
              </a:rPr>
              <a:t> </a:t>
            </a:r>
            <a:r>
              <a:rPr lang="en-US" altLang="en-US" sz="1400" dirty="0" smtClean="0">
                <a:solidFill>
                  <a:schemeClr val="accent6">
                    <a:lumMod val="75000"/>
                  </a:schemeClr>
                </a:solidFill>
              </a:rPr>
              <a:t>      How ever Owner will Have the right to Stay 60 Days per Year in Same Or similar house.</a:t>
            </a:r>
          </a:p>
          <a:p>
            <a:r>
              <a:rPr lang="en-US" altLang="en-US" dirty="0">
                <a:solidFill>
                  <a:schemeClr val="accent6">
                    <a:lumMod val="75000"/>
                  </a:schemeClr>
                </a:solidFill>
              </a:rPr>
              <a:t> </a:t>
            </a:r>
            <a:r>
              <a:rPr lang="en-US" altLang="en-US" dirty="0" smtClean="0">
                <a:solidFill>
                  <a:schemeClr val="accent6">
                    <a:lumMod val="75000"/>
                  </a:schemeClr>
                </a:solidFill>
              </a:rPr>
              <a:t>     - After 8 Month or Completion of House  </a:t>
            </a:r>
            <a:r>
              <a:rPr lang="en-US" altLang="en-US" dirty="0" smtClean="0">
                <a:solidFill>
                  <a:schemeClr val="tx2"/>
                </a:solidFill>
              </a:rPr>
              <a:t>Installment will be reduced to 1,50,000 Rupee</a:t>
            </a:r>
            <a:r>
              <a:rPr lang="en-US" altLang="en-US" dirty="0" smtClean="0">
                <a:solidFill>
                  <a:schemeClr val="accent6">
                    <a:lumMod val="75000"/>
                  </a:schemeClr>
                </a:solidFill>
              </a:rPr>
              <a:t>                                                 </a:t>
            </a:r>
            <a:endParaRPr lang="en-US" dirty="0">
              <a:solidFill>
                <a:schemeClr val="accent6">
                  <a:lumMod val="75000"/>
                </a:schemeClr>
              </a:solidFill>
            </a:endParaRPr>
          </a:p>
        </p:txBody>
      </p:sp>
      <p:grpSp>
        <p:nvGrpSpPr>
          <p:cNvPr id="9" name="Group 8" descr="date, website, page number">
            <a:extLst>
              <a:ext uri="{FF2B5EF4-FFF2-40B4-BE49-F238E27FC236}">
                <a16:creationId xmlns:a16="http://schemas.microsoft.com/office/drawing/2014/main" xmlns="" id="{9781F712-0867-4985-8589-27938C03919F}"/>
              </a:ext>
            </a:extLst>
          </p:cNvPr>
          <p:cNvGrpSpPr/>
          <p:nvPr/>
        </p:nvGrpSpPr>
        <p:grpSpPr>
          <a:xfrm>
            <a:off x="4648200" y="6552527"/>
            <a:ext cx="4153269" cy="228600"/>
            <a:chOff x="4648200" y="6552527"/>
            <a:chExt cx="4153269" cy="228600"/>
          </a:xfrm>
        </p:grpSpPr>
        <p:sp>
          <p:nvSpPr>
            <p:cNvPr id="10" name="Rectangle 18">
              <a:extLst>
                <a:ext uri="{FF2B5EF4-FFF2-40B4-BE49-F238E27FC236}">
                  <a16:creationId xmlns:a16="http://schemas.microsoft.com/office/drawing/2014/main" xmlns=""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9</a:t>
              </a:fld>
              <a:endParaRPr lang="en-US" altLang="en-US" sz="1200" dirty="0">
                <a:solidFill>
                  <a:schemeClr val="accent5"/>
                </a:solidFill>
                <a:latin typeface="+mj-lt"/>
              </a:endParaRPr>
            </a:p>
          </p:txBody>
        </p:sp>
        <p:sp>
          <p:nvSpPr>
            <p:cNvPr id="11" name="Rectangle 18">
              <a:extLst>
                <a:ext uri="{FF2B5EF4-FFF2-40B4-BE49-F238E27FC236}">
                  <a16:creationId xmlns:a16="http://schemas.microsoft.com/office/drawing/2014/main" xmlns="" id="{2EA6175A-9416-44C4-9849-B6B6906F6026}"/>
                </a:ext>
              </a:extLst>
            </p:cNvPr>
            <p:cNvSpPr txBox="1">
              <a:spLocks noChangeArrowheads="1"/>
            </p:cNvSpPr>
            <p:nvPr/>
          </p:nvSpPr>
          <p:spPr>
            <a:xfrm>
              <a:off x="6276884" y="6553200"/>
              <a:ext cx="2181316"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smtClean="0">
                  <a:solidFill>
                    <a:schemeClr val="accent5"/>
                  </a:solidFill>
                </a:rPr>
                <a:t>www.4Seasonswiss.com</a:t>
              </a:r>
              <a:endParaRPr lang="en-US" altLang="en-US" sz="1200" dirty="0">
                <a:solidFill>
                  <a:schemeClr val="accent5"/>
                </a:solidFill>
              </a:endParaRPr>
            </a:p>
            <a:p>
              <a:pPr algn="ctr"/>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xmlns=""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sz="1200" dirty="0">
                <a:solidFill>
                  <a:schemeClr val="accent5"/>
                </a:solidFill>
                <a:latin typeface="+mj-lt"/>
              </a:endParaRPr>
            </a:p>
          </p:txBody>
        </p:sp>
      </p:grpSp>
      <p:pic>
        <p:nvPicPr>
          <p:cNvPr id="13" name="Picture 12">
            <a:extLst>
              <a:ext uri="{FF2B5EF4-FFF2-40B4-BE49-F238E27FC236}">
                <a16:creationId xmlns="" xmlns:a16="http://schemas.microsoft.com/office/drawing/2014/main" id="{2AA34C27-B95E-4CAA-866B-F25BEBE3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2511680" cy="1524000"/>
          </a:xfrm>
          <a:prstGeom prst="rect">
            <a:avLst/>
          </a:prstGeom>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1260</TotalTime>
  <Words>976</Words>
  <Application>Microsoft Office PowerPoint</Application>
  <PresentationFormat>On-screen Show (4:3)</PresentationFormat>
  <Paragraphs>154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Murree ExpresWay   </vt:lpstr>
      <vt:lpstr>Introduction</vt:lpstr>
      <vt:lpstr>Project Summary</vt:lpstr>
      <vt:lpstr>Project Summary</vt:lpstr>
      <vt:lpstr>Project Summary</vt:lpstr>
      <vt:lpstr>Nest Villas </vt:lpstr>
      <vt:lpstr>Luxery Villas </vt:lpstr>
      <vt:lpstr>Nest Villas </vt:lpstr>
      <vt:lpstr>Booking &amp; Sale Plan</vt:lpstr>
      <vt:lpstr>Key Benefits</vt:lpstr>
      <vt:lpstr>Project Timetable</vt:lpstr>
      <vt:lpstr>Our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Murree ExpresWay</dc:title>
  <dc:creator>ASHFAQ</dc:creator>
  <cp:lastModifiedBy>ASHFAQ</cp:lastModifiedBy>
  <cp:revision>43</cp:revision>
  <cp:lastPrinted>2019-01-31T17:53:45Z</cp:lastPrinted>
  <dcterms:created xsi:type="dcterms:W3CDTF">2019-01-30T18:22:25Z</dcterms:created>
  <dcterms:modified xsi:type="dcterms:W3CDTF">2019-02-02T15:02:22Z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